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9525000" cx="15240000"/>
  <p:notesSz cx="9525000" cy="15240000"/>
  <p:embeddedFontLst>
    <p:embeddedFont>
      <p:font typeface="Rubik Medium"/>
      <p:regular r:id="rId27"/>
      <p:bold r:id="rId28"/>
      <p:italic r:id="rId29"/>
      <p:boldItalic r:id="rId30"/>
    </p:embeddedFont>
    <p:embeddedFont>
      <p:font typeface="Rubik Light"/>
      <p:regular r:id="rId31"/>
      <p:bold r:id="rId32"/>
      <p:italic r:id="rId33"/>
      <p:boldItalic r:id="rId34"/>
    </p:embeddedFont>
    <p:embeddedFont>
      <p:font typeface="Roboto"/>
      <p:regular r:id="rId35"/>
      <p:bold r:id="rId36"/>
      <p:italic r:id="rId37"/>
      <p:boldItalic r:id="rId38"/>
    </p:embeddedFont>
    <p:embeddedFont>
      <p:font typeface="Rubik"/>
      <p:regular r:id="rId39"/>
      <p:bold r:id="rId40"/>
      <p:italic r:id="rId41"/>
      <p:boldItalic r:id="rId42"/>
    </p:embeddedFont>
    <p:embeddedFont>
      <p:font typeface="Rubik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jZ4mFbvJ7oxudS9lqeoNRu/G3T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ubik-bold.fntdata"/><Relationship Id="rId20" Type="http://schemas.openxmlformats.org/officeDocument/2006/relationships/slide" Target="slides/slide16.xml"/><Relationship Id="rId42" Type="http://schemas.openxmlformats.org/officeDocument/2006/relationships/font" Target="fonts/Rubik-boldItalic.fntdata"/><Relationship Id="rId41" Type="http://schemas.openxmlformats.org/officeDocument/2006/relationships/font" Target="fonts/Rubik-italic.fntdata"/><Relationship Id="rId22" Type="http://schemas.openxmlformats.org/officeDocument/2006/relationships/slide" Target="slides/slide18.xml"/><Relationship Id="rId44" Type="http://schemas.openxmlformats.org/officeDocument/2006/relationships/font" Target="fonts/RubikSemiBold-bold.fntdata"/><Relationship Id="rId21" Type="http://schemas.openxmlformats.org/officeDocument/2006/relationships/slide" Target="slides/slide17.xml"/><Relationship Id="rId43" Type="http://schemas.openxmlformats.org/officeDocument/2006/relationships/font" Target="fonts/RubikSemiBold-regular.fntdata"/><Relationship Id="rId24" Type="http://schemas.openxmlformats.org/officeDocument/2006/relationships/slide" Target="slides/slide20.xml"/><Relationship Id="rId46" Type="http://schemas.openxmlformats.org/officeDocument/2006/relationships/font" Target="fonts/RubikSemiBold-boldItalic.fntdata"/><Relationship Id="rId23" Type="http://schemas.openxmlformats.org/officeDocument/2006/relationships/slide" Target="slides/slide19.xml"/><Relationship Id="rId45" Type="http://schemas.openxmlformats.org/officeDocument/2006/relationships/font" Target="fonts/Rubik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customschemas.google.com/relationships/presentationmetadata" Target="metadata"/><Relationship Id="rId28" Type="http://schemas.openxmlformats.org/officeDocument/2006/relationships/font" Target="fonts/RubikMedium-bold.fntdata"/><Relationship Id="rId27" Type="http://schemas.openxmlformats.org/officeDocument/2006/relationships/font" Target="fonts/Rubik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ubik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ubikLight-regular.fntdata"/><Relationship Id="rId30" Type="http://schemas.openxmlformats.org/officeDocument/2006/relationships/font" Target="fonts/RubikMedium-boldItalic.fntdata"/><Relationship Id="rId11" Type="http://schemas.openxmlformats.org/officeDocument/2006/relationships/slide" Target="slides/slide7.xml"/><Relationship Id="rId33" Type="http://schemas.openxmlformats.org/officeDocument/2006/relationships/font" Target="fonts/RubikLight-italic.fntdata"/><Relationship Id="rId10" Type="http://schemas.openxmlformats.org/officeDocument/2006/relationships/slide" Target="slides/slide6.xml"/><Relationship Id="rId32" Type="http://schemas.openxmlformats.org/officeDocument/2006/relationships/font" Target="fonts/RubikLight-bold.fntdata"/><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font" Target="fonts/RubikLight-boldItalic.fntdata"/><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39" Type="http://schemas.openxmlformats.org/officeDocument/2006/relationships/font" Target="fonts/Rubik-regular.fntdata"/><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587800" y="1143000"/>
            <a:ext cx="6350300" cy="5715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52500" y="7239000"/>
            <a:ext cx="7620000" cy="6858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8365bf2b5_1_2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 name="Google Shape;154;g258365bf2b5_1_2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https://example-bucket.s3.amazonaws.com/my-file.txt?\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X-Amz-Algorithm=AWS4-HMAC-SHA256&amp;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X-Amz-Credential=AKIAIOSFODNN7EXAMPLE%2F20220407%2Fus-east-1%2Fs3%2Faws4_request&amp;\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X-Amz-Date=20220407T123456Z&amp;\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X-Amz-Expires=3600&amp;\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X-Amz-SignedHeaders=host&amp;\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X-Amz-Signature=a9c8a7d1644c7b351ef3034f4a1b4c9047e891c7203eb3a9f29d8c7a74676d88</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55" name="Google Shape;155;g258365bf2b5_1_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8365bf2b5_1_4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g258365bf2b5_1_4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https://example-bucket.s3.amazonaws.com/my-file.txt?\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X-Amz-Algorithm=AWS4-HMAC-SHA256&amp;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X-Amz-Credential=AKIAIOSFODNN7EXAMPLE%2F20220407%2Fus-east-1%2Fs3%2Faws4_request&amp;\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X-Amz-Date=20220407T123456Z&amp;\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X-Amz-Expires=3600&amp;\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X-Amz-SignedHeaders=host&amp;\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X-Amz-Signature=a9c8a7d1644c7b351ef3034f4a1b4c9047e891c7203eb3a9f29d8c7a74676d88</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72" name="Google Shape;172;g258365bf2b5_1_4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1273353a3_0_1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 name="Google Shape;186;g251273353a3_0_1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87" name="Google Shape;187;g251273353a3_0_1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439e048a8_0_10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g1e439e048a8_0_10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1: Introducción a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Introducción al curso y objetivos.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Conceptos fundamentales de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Principios y enfoques arquitectónicos.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Modelos de arquitectura comunes: cliente-servidor, basada en eventos, basada en microservicios,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Evaluación de requerimientos y restricciones arquitectónicas.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2: Diseño de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Prácticas y metodologías de diseño arquitectónico.</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Representación de la arquitectura: diagramas, modelos y documentación.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datos: bases de datos, almacenamiento y persistencia de datos.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lógica de negocio: componentes, servicios y reglas de negocio.</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3: Integración de Sistemas y Servicios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Patrones de integración de sistemas: punto a punto, enrutamiento, bus de 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APIs y servicios web.</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seguridad en la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Pruebas y validación de la arquitectura de sistemas.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4: Escalabilidad y Rendimiento</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escalable: particionamiento de datos, balanceo de carga, caché,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rendimiento y optimización.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Monitoreo y gestión del rendimiento en sistemas distribuidos.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Técnicas de escalabilidad horizontal y vertical.</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5: Casos Prácticos y Conclusiones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Estudio de casos prácticos de diseño y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Discusión y análisis de desafíos y soluciones arquitectónicas.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Resumen del curso y repaso de los conceptos clave.</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Preguntas y respuestas finales.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Conclusiones y próximos pasos.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highlight>
                  <a:srgbClr val="FFFF00"/>
                </a:highlight>
                <a:latin typeface="Roboto"/>
                <a:ea typeface="Roboto"/>
                <a:cs typeface="Roboto"/>
                <a:sym typeface="Roboto"/>
              </a:rPr>
              <a:t>Cada sesión puede variar según la profundidad que desees abordar en cada tema y la inclusión de ejercicios prácticos adicionales.</a:t>
            </a:r>
            <a:endParaRPr sz="1200">
              <a:solidFill>
                <a:schemeClr val="dk1"/>
              </a:solidFill>
              <a:highlight>
                <a:srgbClr val="FFFF00"/>
              </a:highlight>
              <a:latin typeface="Roboto"/>
              <a:ea typeface="Roboto"/>
              <a:cs typeface="Roboto"/>
              <a:sym typeface="Roboto"/>
            </a:endParaRPr>
          </a:p>
          <a:p>
            <a:pPr indent="0" lvl="0" marL="0" marR="0" rtl="0" algn="l">
              <a:lnSpc>
                <a:spcPct val="100000"/>
              </a:lnSpc>
              <a:spcBef>
                <a:spcPts val="0"/>
              </a:spcBef>
              <a:spcAft>
                <a:spcPts val="0"/>
              </a:spcAft>
              <a:buSzPts val="1100"/>
              <a:buNone/>
            </a:pPr>
            <a:r>
              <a:t/>
            </a:r>
            <a:endParaRPr sz="1200">
              <a:solidFill>
                <a:schemeClr val="dk1"/>
              </a:solidFill>
              <a:highlight>
                <a:srgbClr val="FFFF00"/>
              </a:highlight>
              <a:latin typeface="Calibri"/>
              <a:ea typeface="Calibri"/>
              <a:cs typeface="Calibri"/>
              <a:sym typeface="Calibri"/>
            </a:endParaRPr>
          </a:p>
        </p:txBody>
      </p:sp>
      <p:sp>
        <p:nvSpPr>
          <p:cNvPr id="202" name="Google Shape;202;g1e439e048a8_0_10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716c42660_0_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g25716c42660_0_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12" name="Google Shape;212;g25716c42660_0_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8365bf2b5_1_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g258365bf2b5_1_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23" name="Google Shape;223;g258365bf2b5_1_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8365bf2b5_1_8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g258365bf2b5_1_8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36" name="Google Shape;236;g258365bf2b5_1_8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439e048a8_0_3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g1e439e048a8_0_3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47" name="Google Shape;247;g1e439e048a8_0_3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439e048a8_0_5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g1e439e048a8_0_5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62" name="Google Shape;262;g1e439e048a8_0_5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439e048a8_0_6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g1e439e048a8_0_6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77" name="Google Shape;277;g1e439e048a8_0_6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 name="Google Shape;28;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1: Introducción a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Introducción al curso y objetivos.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Conceptos fundamentales de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Principios y enfoques arquitectónicos.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Modelos de arquitectura comunes: cliente-servidor, basada en eventos, basada en microservicios,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Evaluación de requerimientos y restricciones arquitectónicas.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2: Diseño de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Prácticas y metodologías de diseño arquitectónico.</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Representación de la arquitectura: diagramas, modelos y documentación.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datos: bases de datos, almacenamiento y persistencia de datos.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lógica de negocio: componentes, servicios y reglas de negocio.</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3: Integración de Sistemas y Servicios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Patrones de integración de sistemas: punto a punto, enrutamiento, bus de 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APIs y servicios web.</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seguridad en la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Pruebas y validación de la arquitectura de sistemas.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4: Escalabilidad y Rendimiento</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escalable: particionamiento de datos, balanceo de carga, caché,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rendimiento y optimización.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Monitoreo y gestión del rendimiento en sistemas distribuidos.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Técnicas de escalabilidad horizontal y vertical.</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5: Casos Prácticos y Conclusiones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Estudio de casos prácticos de diseño y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Discusión y análisis de desafíos y soluciones arquitectónicas.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Resumen del curso y repaso de los conceptos clave.</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Preguntas y respuestas finales.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Conclusiones y próximos pasos.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highlight>
                  <a:srgbClr val="FFFF00"/>
                </a:highlight>
                <a:latin typeface="Roboto"/>
                <a:ea typeface="Roboto"/>
                <a:cs typeface="Roboto"/>
                <a:sym typeface="Roboto"/>
              </a:rPr>
              <a:t>Cada sesión puede variar según la profundidad que desees abordar en cada tema y la inclusión de ejercicios prácticos adicionales.</a:t>
            </a:r>
            <a:endParaRPr sz="1200">
              <a:solidFill>
                <a:schemeClr val="dk1"/>
              </a:solidFill>
              <a:highlight>
                <a:srgbClr val="FFFF00"/>
              </a:highlight>
              <a:latin typeface="Roboto"/>
              <a:ea typeface="Roboto"/>
              <a:cs typeface="Roboto"/>
              <a:sym typeface="Roboto"/>
            </a:endParaRPr>
          </a:p>
          <a:p>
            <a:pPr indent="0" lvl="0" marL="0" marR="0" rtl="0" algn="l">
              <a:lnSpc>
                <a:spcPct val="100000"/>
              </a:lnSpc>
              <a:spcBef>
                <a:spcPts val="0"/>
              </a:spcBef>
              <a:spcAft>
                <a:spcPts val="0"/>
              </a:spcAft>
              <a:buSzPts val="1100"/>
              <a:buNone/>
            </a:pPr>
            <a:r>
              <a:t/>
            </a:r>
            <a:endParaRPr sz="1200">
              <a:solidFill>
                <a:schemeClr val="dk1"/>
              </a:solidFill>
              <a:highlight>
                <a:srgbClr val="FFFF00"/>
              </a:highlight>
              <a:latin typeface="Calibri"/>
              <a:ea typeface="Calibri"/>
              <a:cs typeface="Calibri"/>
              <a:sym typeface="Calibri"/>
            </a:endParaRPr>
          </a:p>
        </p:txBody>
      </p:sp>
      <p:sp>
        <p:nvSpPr>
          <p:cNvPr id="29" name="Google Shape;29;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e439e048a8_0_8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g1e439e048a8_0_8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92" name="Google Shape;292;g1e439e048a8_0_8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58365bf2b5_1_10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g258365bf2b5_1_10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07" name="Google Shape;307;g258365bf2b5_1_10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33c5dba59_0_22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g2533c5dba59_0_22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18" name="Google Shape;318;g2533c5dba59_0_22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 name="Google Shape;52;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53" name="Google Shape;53;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2fee30d78_0_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 name="Google Shape;63;g252fee30d78_0_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1: Introducción a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Introducción al curso y objetivos.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Conceptos fundamentales de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Principios y enfoques arquitectónicos.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Modelos de arquitectura comunes: cliente-servidor, basada en eventos, basada en microservicios,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Evaluación de requerimientos y restricciones arquitectónicas.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2: Diseño de la Arquitectura de Sistemas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Prácticas y metodologías de diseño arquitectónico.</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Representación de la arquitectura: diagramas, modelos y documentación.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datos: bases de datos, almacenamiento y persistencia de datos.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la capa de lógica de negocio: componentes, servicios y reglas de negocio.</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3: Integración de Sistemas y Servicios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Patrones de integración de sistemas: punto a punto, enrutamiento, bus de servicios,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de APIs y servicios web.</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seguridad en la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Pruebas y validación de la arquitectura de sistemas.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4: Escalabilidad y Rendimiento</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Diseño escalable: particionamiento de datos, balanceo de carga, caché, etc.</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Consideraciones de rendimiento y optimización.</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Monitoreo y gestión del rendimiento en sistemas distribuidos.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Técnicas de escalabilidad horizontal y vertical.</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US" sz="1200">
                <a:solidFill>
                  <a:schemeClr val="dk1"/>
                </a:solidFill>
                <a:highlight>
                  <a:srgbClr val="FFFF00"/>
                </a:highlight>
                <a:latin typeface="Roboto"/>
                <a:ea typeface="Roboto"/>
                <a:cs typeface="Roboto"/>
                <a:sym typeface="Roboto"/>
              </a:rPr>
              <a:t>Día 5: Casos Prácticos y Conclusiones</a:t>
            </a:r>
            <a:endParaRPr b="1"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1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Estudio de casos prácticos de diseño y arquitectura de sistemas.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Discusión y análisis de desafíos y soluciones arquitectónicas.</a:t>
            </a:r>
            <a:endParaRPr sz="1200">
              <a:solidFill>
                <a:schemeClr val="dk1"/>
              </a:solidFill>
              <a:highlight>
                <a:srgbClr val="FFFF00"/>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Sesión 2 (1 horas):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Resumen del curso y repaso de los conceptos clave.</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Preguntas y respuestas finales.</a:t>
            </a:r>
            <a:endParaRPr sz="1200">
              <a:solidFill>
                <a:schemeClr val="dk1"/>
              </a:solidFill>
              <a:highlight>
                <a:srgbClr val="FFFF00"/>
              </a:highlight>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highlight>
                  <a:srgbClr val="FFFF00"/>
                </a:highlight>
                <a:latin typeface="Roboto"/>
                <a:ea typeface="Roboto"/>
                <a:cs typeface="Roboto"/>
                <a:sym typeface="Roboto"/>
              </a:rPr>
              <a:t>Conclusiones y próximos pasos.</a:t>
            </a:r>
            <a:endParaRPr sz="1200">
              <a:solidFill>
                <a:schemeClr val="dk1"/>
              </a:solidFill>
              <a:highlight>
                <a:srgbClr val="FFFF00"/>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highlight>
                  <a:srgbClr val="FFFF00"/>
                </a:highlight>
                <a:latin typeface="Roboto"/>
                <a:ea typeface="Roboto"/>
                <a:cs typeface="Roboto"/>
                <a:sym typeface="Roboto"/>
              </a:rPr>
              <a:t>Cada sesión puede variar según la profundidad que desees abordar en cada tema y la inclusión de ejercicios prácticos adicionales.</a:t>
            </a:r>
            <a:endParaRPr sz="1200">
              <a:solidFill>
                <a:schemeClr val="dk1"/>
              </a:solidFill>
              <a:highlight>
                <a:srgbClr val="FFFF00"/>
              </a:highlight>
              <a:latin typeface="Roboto"/>
              <a:ea typeface="Roboto"/>
              <a:cs typeface="Roboto"/>
              <a:sym typeface="Roboto"/>
            </a:endParaRPr>
          </a:p>
          <a:p>
            <a:pPr indent="0" lvl="0" marL="0" marR="0" rtl="0" algn="l">
              <a:lnSpc>
                <a:spcPct val="100000"/>
              </a:lnSpc>
              <a:spcBef>
                <a:spcPts val="0"/>
              </a:spcBef>
              <a:spcAft>
                <a:spcPts val="0"/>
              </a:spcAft>
              <a:buSzPts val="1100"/>
              <a:buNone/>
            </a:pPr>
            <a:r>
              <a:t/>
            </a:r>
            <a:endParaRPr sz="1200">
              <a:solidFill>
                <a:schemeClr val="dk1"/>
              </a:solidFill>
              <a:highlight>
                <a:srgbClr val="FFFF00"/>
              </a:highlight>
              <a:latin typeface="Calibri"/>
              <a:ea typeface="Calibri"/>
              <a:cs typeface="Calibri"/>
              <a:sym typeface="Calibri"/>
            </a:endParaRPr>
          </a:p>
        </p:txBody>
      </p:sp>
      <p:sp>
        <p:nvSpPr>
          <p:cNvPr id="64" name="Google Shape;64;g252fee30d78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533c5dba59_0_2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 name="Google Shape;74;g2533c5dba59_0_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75" name="Google Shape;75;g2533c5dba59_0_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33c5dba59_0_10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g2533c5dba59_0_10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https://example-bucket.s3.amazonaws.com/my-file.txt?\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X-Amz-Algorithm=AWS4-HMAC-SHA256&amp;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X-Amz-Credential=AKIAIOSFODNN7EXAMPLE%2F20220407%2Fus-east-1%2Fs3%2Faws4_request&amp;\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X-Amz-Date=20220407T123456Z&amp;\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X-Amz-Expires=3600&amp;\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X-Amz-SignedHeaders=host&amp;\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 X-Amz-Signature=a9c8a7d1644c7b351ef3034f4a1b4c9047e891c7203eb3a9f29d8c7a74676d88</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87" name="Google Shape;87;g2533c5dba59_0_10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33c5dba59_0_12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 name="Google Shape;104;g2533c5dba59_0_12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5" name="Google Shape;105;g2533c5dba59_0_12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56ce3db73c_0_2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g256ce3db73c_0_2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https://example-bucket.s3.amazonaws.com/my-file.txt?\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X-Amz-Algorithm=AWS4-HMAC-SHA256&amp;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X-Amz-Credential=AKIAIOSFODNN7EXAMPLE%2F20220407%2Fus-east-1%2Fs3%2Faws4_request&amp;\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X-Amz-Date=20220407T123456Z&amp;\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X-Amz-Expires=3600&amp;\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X-Amz-SignedHeaders=host&amp;\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X-Amz-Signature=a9c8a7d1644c7b351ef3034f4a1b4c9047e891c7203eb3a9f29d8c7a74676d88</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23" name="Google Shape;123;g256ce3db73c_0_2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6ce3db73c_0_4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g256ce3db73c_0_4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https://example-bucket.s3.amazonaws.com/my-file.txt?\</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X-Amz-Algorithm=AWS4-HMAC-SHA256&amp;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X-Amz-Credential=AKIAIOSFODNN7EXAMPLE%2F20220407%2Fus-east-1%2Fs3%2Faws4_request&amp;\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X-Amz-Date=20220407T123456Z&amp;\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X-Amz-Expires=3600&amp;\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X-Amz-SignedHeaders=host&amp;\</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 X-Amz-Signature=a9c8a7d1644c7b351ef3034f4a1b4c9047e891c7203eb3a9f29d8c7a74676d88</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38" name="Google Shape;138;g256ce3db73c_0_4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 Id="rId11" Type="http://schemas.openxmlformats.org/officeDocument/2006/relationships/image" Target="../media/image7.png"/><Relationship Id="rId10" Type="http://schemas.openxmlformats.org/officeDocument/2006/relationships/image" Target="../media/image8.png"/><Relationship Id="rId9"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44.png"/><Relationship Id="rId10" Type="http://schemas.openxmlformats.org/officeDocument/2006/relationships/image" Target="../media/image29.png"/><Relationship Id="rId9" Type="http://schemas.openxmlformats.org/officeDocument/2006/relationships/image" Target="../media/image34.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8.png"/><Relationship Id="rId8"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44.png"/><Relationship Id="rId9" Type="http://schemas.openxmlformats.org/officeDocument/2006/relationships/image" Target="../media/image42.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8.png"/><Relationship Id="rId8"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7.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46.jpg"/><Relationship Id="rId7"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44.png"/><Relationship Id="rId5" Type="http://schemas.openxmlformats.org/officeDocument/2006/relationships/image" Target="../media/image27.png"/><Relationship Id="rId6"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26.png"/><Relationship Id="rId5" Type="http://schemas.openxmlformats.org/officeDocument/2006/relationships/hyperlink" Target="https://docs.google.com/document/d/178Dv6MihzSma-zvZnuepzCxy_zSs1LlNUuRNeK09a_M/edit?usp=sharing" TargetMode="External"/><Relationship Id="rId6"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44.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44.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44.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44.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0.jpg"/><Relationship Id="rId4" Type="http://schemas.openxmlformats.org/officeDocument/2006/relationships/image" Target="../media/image51.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15.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44.png"/><Relationship Id="rId10" Type="http://schemas.openxmlformats.org/officeDocument/2006/relationships/image" Target="../media/image29.png"/><Relationship Id="rId9" Type="http://schemas.openxmlformats.org/officeDocument/2006/relationships/image" Target="../media/image34.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8.png"/><Relationship Id="rId8"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44.png"/><Relationship Id="rId11" Type="http://schemas.openxmlformats.org/officeDocument/2006/relationships/image" Target="../media/image29.png"/><Relationship Id="rId10" Type="http://schemas.openxmlformats.org/officeDocument/2006/relationships/image" Target="../media/image34.png"/><Relationship Id="rId9"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44.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8.png"/><Relationship Id="rId8"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44.png"/><Relationship Id="rId10" Type="http://schemas.openxmlformats.org/officeDocument/2006/relationships/image" Target="../media/image29.png"/><Relationship Id="rId9" Type="http://schemas.openxmlformats.org/officeDocument/2006/relationships/image" Target="../media/image34.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8.png"/><Relationship Id="rId8"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11" name="Shape 11"/>
        <p:cNvGrpSpPr/>
        <p:nvPr/>
      </p:nvGrpSpPr>
      <p:grpSpPr>
        <a:xfrm>
          <a:off x="0" y="0"/>
          <a:ext cx="0" cy="0"/>
          <a:chOff x="0" y="0"/>
          <a:chExt cx="0" cy="0"/>
        </a:xfrm>
      </p:grpSpPr>
      <p:pic>
        <p:nvPicPr>
          <p:cNvPr descr="preencoded.png" id="12" name="Google Shape;12;p1"/>
          <p:cNvPicPr preferRelativeResize="0"/>
          <p:nvPr/>
        </p:nvPicPr>
        <p:blipFill rotWithShape="1">
          <a:blip r:embed="rId3">
            <a:alphaModFix/>
          </a:blip>
          <a:srcRect b="0" l="0" r="0" t="0"/>
          <a:stretch/>
        </p:blipFill>
        <p:spPr>
          <a:xfrm>
            <a:off x="723900" y="676275"/>
            <a:ext cx="13811250" cy="47625"/>
          </a:xfrm>
          <a:prstGeom prst="rect">
            <a:avLst/>
          </a:prstGeom>
          <a:noFill/>
          <a:ln>
            <a:noFill/>
          </a:ln>
        </p:spPr>
      </p:pic>
      <p:pic>
        <p:nvPicPr>
          <p:cNvPr descr="preencoded.png" id="13" name="Google Shape;13;p1"/>
          <p:cNvPicPr preferRelativeResize="0"/>
          <p:nvPr/>
        </p:nvPicPr>
        <p:blipFill rotWithShape="1">
          <a:blip r:embed="rId4">
            <a:alphaModFix/>
          </a:blip>
          <a:srcRect b="0" l="0" r="0" t="0"/>
          <a:stretch/>
        </p:blipFill>
        <p:spPr>
          <a:xfrm>
            <a:off x="11077575" y="1476375"/>
            <a:ext cx="4162425" cy="7312671"/>
          </a:xfrm>
          <a:prstGeom prst="rect">
            <a:avLst/>
          </a:prstGeom>
          <a:noFill/>
          <a:ln>
            <a:noFill/>
          </a:ln>
        </p:spPr>
      </p:pic>
      <p:pic>
        <p:nvPicPr>
          <p:cNvPr descr="preencoded.png" id="14" name="Google Shape;14;p1"/>
          <p:cNvPicPr preferRelativeResize="0"/>
          <p:nvPr/>
        </p:nvPicPr>
        <p:blipFill rotWithShape="1">
          <a:blip r:embed="rId5">
            <a:alphaModFix/>
          </a:blip>
          <a:srcRect b="0" l="0" r="0" t="0"/>
          <a:stretch/>
        </p:blipFill>
        <p:spPr>
          <a:xfrm>
            <a:off x="0" y="9221972"/>
            <a:ext cx="3806661" cy="303028"/>
          </a:xfrm>
          <a:prstGeom prst="rect">
            <a:avLst/>
          </a:prstGeom>
          <a:noFill/>
          <a:ln>
            <a:noFill/>
          </a:ln>
        </p:spPr>
      </p:pic>
      <p:pic>
        <p:nvPicPr>
          <p:cNvPr descr="preencoded.png" id="15" name="Google Shape;15;p1"/>
          <p:cNvPicPr preferRelativeResize="0"/>
          <p:nvPr/>
        </p:nvPicPr>
        <p:blipFill rotWithShape="1">
          <a:blip r:embed="rId6">
            <a:alphaModFix/>
          </a:blip>
          <a:srcRect b="0" l="0" r="0" t="0"/>
          <a:stretch/>
        </p:blipFill>
        <p:spPr>
          <a:xfrm>
            <a:off x="3806661" y="9221972"/>
            <a:ext cx="3820017" cy="303028"/>
          </a:xfrm>
          <a:prstGeom prst="rect">
            <a:avLst/>
          </a:prstGeom>
          <a:noFill/>
          <a:ln>
            <a:noFill/>
          </a:ln>
        </p:spPr>
      </p:pic>
      <p:pic>
        <p:nvPicPr>
          <p:cNvPr descr="preencoded.png" id="16" name="Google Shape;16;p1"/>
          <p:cNvPicPr preferRelativeResize="0"/>
          <p:nvPr/>
        </p:nvPicPr>
        <p:blipFill rotWithShape="1">
          <a:blip r:embed="rId7">
            <a:alphaModFix/>
          </a:blip>
          <a:srcRect b="0" l="0" r="0" t="0"/>
          <a:stretch/>
        </p:blipFill>
        <p:spPr>
          <a:xfrm>
            <a:off x="7626678" y="9221972"/>
            <a:ext cx="3806661" cy="303028"/>
          </a:xfrm>
          <a:prstGeom prst="rect">
            <a:avLst/>
          </a:prstGeom>
          <a:noFill/>
          <a:ln>
            <a:noFill/>
          </a:ln>
        </p:spPr>
      </p:pic>
      <p:pic>
        <p:nvPicPr>
          <p:cNvPr descr="preencoded.png" id="17" name="Google Shape;17;p1"/>
          <p:cNvPicPr preferRelativeResize="0"/>
          <p:nvPr/>
        </p:nvPicPr>
        <p:blipFill rotWithShape="1">
          <a:blip r:embed="rId8">
            <a:alphaModFix/>
          </a:blip>
          <a:srcRect b="0" l="0" r="0" t="0"/>
          <a:stretch/>
        </p:blipFill>
        <p:spPr>
          <a:xfrm>
            <a:off x="11433339" y="9221972"/>
            <a:ext cx="3806661" cy="303028"/>
          </a:xfrm>
          <a:prstGeom prst="rect">
            <a:avLst/>
          </a:prstGeom>
          <a:noFill/>
          <a:ln>
            <a:noFill/>
          </a:ln>
        </p:spPr>
      </p:pic>
      <p:sp>
        <p:nvSpPr>
          <p:cNvPr id="18" name="Google Shape;18;p1"/>
          <p:cNvSpPr/>
          <p:nvPr/>
        </p:nvSpPr>
        <p:spPr>
          <a:xfrm>
            <a:off x="685800" y="895350"/>
            <a:ext cx="2028825" cy="361950"/>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FFFFFF"/>
              </a:buClr>
              <a:buSzPts val="2400"/>
              <a:buFont typeface="Rubik Medium"/>
              <a:buNone/>
            </a:pPr>
            <a:r>
              <a:rPr b="0" i="0" lang="en-US" sz="2400" u="none" cap="none" strike="noStrike">
                <a:solidFill>
                  <a:srgbClr val="FFFFFF"/>
                </a:solidFill>
                <a:latin typeface="Rubik Medium"/>
                <a:ea typeface="Rubik Medium"/>
                <a:cs typeface="Rubik Medium"/>
                <a:sym typeface="Rubik Medium"/>
              </a:rPr>
              <a:t>Sermatech</a:t>
            </a:r>
            <a:endParaRPr b="0" i="0" sz="2400" u="none" cap="none" strike="noStrike">
              <a:solidFill>
                <a:schemeClr val="dk1"/>
              </a:solidFill>
              <a:latin typeface="Calibri"/>
              <a:ea typeface="Calibri"/>
              <a:cs typeface="Calibri"/>
              <a:sym typeface="Calibri"/>
            </a:endParaRPr>
          </a:p>
        </p:txBody>
      </p:sp>
      <p:sp>
        <p:nvSpPr>
          <p:cNvPr id="19" name="Google Shape;19;p1"/>
          <p:cNvSpPr/>
          <p:nvPr/>
        </p:nvSpPr>
        <p:spPr>
          <a:xfrm>
            <a:off x="1057275" y="3194850"/>
            <a:ext cx="13679100" cy="2438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9600"/>
              <a:buFont typeface="Rubik"/>
              <a:buNone/>
            </a:pPr>
            <a:r>
              <a:rPr b="0" i="0" lang="en-US" sz="8500" u="none" cap="none" strike="noStrike">
                <a:solidFill>
                  <a:srgbClr val="FFFFFF"/>
                </a:solidFill>
                <a:latin typeface="Rubik"/>
                <a:ea typeface="Rubik"/>
                <a:cs typeface="Rubik"/>
                <a:sym typeface="Rubik"/>
              </a:rPr>
              <a:t>Arquitectura TI y Patrones de diseño de Sistemas.</a:t>
            </a:r>
            <a:endParaRPr b="1" i="0" sz="8500" u="none" cap="none" strike="noStrike">
              <a:solidFill>
                <a:schemeClr val="dk1"/>
              </a:solidFill>
              <a:latin typeface="Calibri"/>
              <a:ea typeface="Calibri"/>
              <a:cs typeface="Calibri"/>
              <a:sym typeface="Calibri"/>
            </a:endParaRPr>
          </a:p>
        </p:txBody>
      </p:sp>
      <p:sp>
        <p:nvSpPr>
          <p:cNvPr id="20" name="Google Shape;20;p1"/>
          <p:cNvSpPr/>
          <p:nvPr/>
        </p:nvSpPr>
        <p:spPr>
          <a:xfrm>
            <a:off x="13706475" y="895350"/>
            <a:ext cx="762000" cy="361950"/>
          </a:xfrm>
          <a:prstGeom prst="rect">
            <a:avLst/>
          </a:prstGeom>
          <a:noFill/>
          <a:ln>
            <a:noFill/>
          </a:ln>
        </p:spPr>
        <p:txBody>
          <a:bodyPr anchorCtr="0" anchor="t" bIns="0" lIns="0" spcFirstLastPara="1" rIns="0" wrap="square" tIns="0">
            <a:noAutofit/>
          </a:bodyPr>
          <a:lstStyle/>
          <a:p>
            <a:pPr indent="0" lvl="0" marL="0" marR="0" rtl="0" algn="l">
              <a:lnSpc>
                <a:spcPct val="118750"/>
              </a:lnSpc>
              <a:spcBef>
                <a:spcPts val="0"/>
              </a:spcBef>
              <a:spcAft>
                <a:spcPts val="0"/>
              </a:spcAft>
              <a:buClr>
                <a:srgbClr val="FFFFFF"/>
              </a:buClr>
              <a:buSzPts val="2400"/>
              <a:buFont typeface="Rubik Light"/>
              <a:buNone/>
            </a:pPr>
            <a:r>
              <a:rPr b="0" i="0" lang="en-US" sz="2400" u="none" cap="none" strike="noStrike">
                <a:solidFill>
                  <a:srgbClr val="FFFFFF"/>
                </a:solidFill>
                <a:latin typeface="Rubik Light"/>
                <a:ea typeface="Rubik Light"/>
                <a:cs typeface="Rubik Light"/>
                <a:sym typeface="Rubik Light"/>
              </a:rPr>
              <a:t>2023</a:t>
            </a:r>
            <a:endParaRPr b="0" i="0" sz="2400" u="none" cap="none" strike="noStrike">
              <a:solidFill>
                <a:schemeClr val="dk1"/>
              </a:solidFill>
              <a:latin typeface="Calibri"/>
              <a:ea typeface="Calibri"/>
              <a:cs typeface="Calibri"/>
              <a:sym typeface="Calibri"/>
            </a:endParaRPr>
          </a:p>
        </p:txBody>
      </p:sp>
      <p:pic>
        <p:nvPicPr>
          <p:cNvPr id="21" name="Google Shape;21;p1"/>
          <p:cNvPicPr preferRelativeResize="0"/>
          <p:nvPr/>
        </p:nvPicPr>
        <p:blipFill rotWithShape="1">
          <a:blip r:embed="rId9">
            <a:alphaModFix/>
          </a:blip>
          <a:srcRect b="0" l="0" r="0" t="0"/>
          <a:stretch/>
        </p:blipFill>
        <p:spPr>
          <a:xfrm>
            <a:off x="11690482" y="8153950"/>
            <a:ext cx="3292390" cy="684850"/>
          </a:xfrm>
          <a:prstGeom prst="rect">
            <a:avLst/>
          </a:prstGeom>
          <a:noFill/>
          <a:ln>
            <a:noFill/>
          </a:ln>
        </p:spPr>
      </p:pic>
      <p:pic>
        <p:nvPicPr>
          <p:cNvPr descr="preencoded.png" id="22" name="Google Shape;22;p1"/>
          <p:cNvPicPr preferRelativeResize="0"/>
          <p:nvPr/>
        </p:nvPicPr>
        <p:blipFill rotWithShape="1">
          <a:blip r:embed="rId10">
            <a:alphaModFix/>
          </a:blip>
          <a:srcRect b="0" l="0" r="0" t="0"/>
          <a:stretch/>
        </p:blipFill>
        <p:spPr>
          <a:xfrm>
            <a:off x="0" y="0"/>
            <a:ext cx="15240001" cy="9524999"/>
          </a:xfrm>
          <a:prstGeom prst="rect">
            <a:avLst/>
          </a:prstGeom>
          <a:noFill/>
          <a:ln>
            <a:noFill/>
          </a:ln>
        </p:spPr>
      </p:pic>
      <p:sp>
        <p:nvSpPr>
          <p:cNvPr id="23" name="Google Shape;23;p1"/>
          <p:cNvSpPr/>
          <p:nvPr/>
        </p:nvSpPr>
        <p:spPr>
          <a:xfrm>
            <a:off x="1057275" y="6047951"/>
            <a:ext cx="5800800" cy="447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FFFFFF"/>
              </a:buClr>
              <a:buSzPts val="3000"/>
              <a:buFont typeface="Rubik"/>
              <a:buNone/>
            </a:pPr>
            <a:r>
              <a:rPr b="0" i="0" lang="en-US" sz="3000" u="none" cap="none" strike="noStrike">
                <a:solidFill>
                  <a:srgbClr val="FFFFFF"/>
                </a:solidFill>
                <a:latin typeface="Rubik"/>
                <a:ea typeface="Rubik"/>
                <a:cs typeface="Rubik"/>
                <a:sym typeface="Rubik"/>
              </a:rPr>
              <a:t>Relator: </a:t>
            </a:r>
            <a:r>
              <a:rPr b="0" i="0" lang="en-US" sz="3000" u="none" cap="none" strike="noStrike">
                <a:solidFill>
                  <a:srgbClr val="FFFFFF"/>
                </a:solidFill>
                <a:latin typeface="Rubik SemiBold"/>
                <a:ea typeface="Rubik SemiBold"/>
                <a:cs typeface="Rubik SemiBold"/>
                <a:sym typeface="Rubik SemiBold"/>
              </a:rPr>
              <a:t>Alvaro M. Varela A.</a:t>
            </a:r>
            <a:endParaRPr b="0" i="0" sz="3000" u="none" cap="none" strike="noStrike">
              <a:solidFill>
                <a:srgbClr val="000000"/>
              </a:solidFill>
              <a:latin typeface="Calibri"/>
              <a:ea typeface="Calibri"/>
              <a:cs typeface="Calibri"/>
              <a:sym typeface="Calibri"/>
            </a:endParaRPr>
          </a:p>
        </p:txBody>
      </p:sp>
      <p:pic>
        <p:nvPicPr>
          <p:cNvPr descr="preencoded.png" id="24" name="Google Shape;24;p1"/>
          <p:cNvPicPr preferRelativeResize="0"/>
          <p:nvPr/>
        </p:nvPicPr>
        <p:blipFill rotWithShape="1">
          <a:blip r:embed="rId11">
            <a:alphaModFix/>
          </a:blip>
          <a:srcRect b="0" l="0" r="0" t="0"/>
          <a:stretch/>
        </p:blipFill>
        <p:spPr>
          <a:xfrm>
            <a:off x="1038225" y="2336853"/>
            <a:ext cx="1701547" cy="712059"/>
          </a:xfrm>
          <a:prstGeom prst="rect">
            <a:avLst/>
          </a:prstGeom>
          <a:noFill/>
          <a:ln>
            <a:noFill/>
          </a:ln>
        </p:spPr>
      </p:pic>
      <p:sp>
        <p:nvSpPr>
          <p:cNvPr id="25" name="Google Shape;25;p1"/>
          <p:cNvSpPr/>
          <p:nvPr/>
        </p:nvSpPr>
        <p:spPr>
          <a:xfrm>
            <a:off x="1247775" y="2468550"/>
            <a:ext cx="1557600" cy="447600"/>
          </a:xfrm>
          <a:prstGeom prst="rect">
            <a:avLst/>
          </a:prstGeom>
          <a:noFill/>
          <a:ln>
            <a:noFill/>
          </a:ln>
        </p:spPr>
        <p:txBody>
          <a:bodyPr anchorCtr="0" anchor="t" bIns="0" lIns="0" spcFirstLastPara="1" rIns="0" wrap="square" tIns="0">
            <a:noAutofit/>
          </a:bodyPr>
          <a:lstStyle/>
          <a:p>
            <a:pPr indent="0" lvl="0" marL="0" marR="0" rtl="0" algn="l">
              <a:lnSpc>
                <a:spcPct val="118487"/>
              </a:lnSpc>
              <a:spcBef>
                <a:spcPts val="0"/>
              </a:spcBef>
              <a:spcAft>
                <a:spcPts val="0"/>
              </a:spcAft>
              <a:buClr>
                <a:srgbClr val="0071FF"/>
              </a:buClr>
              <a:buSzPts val="2975"/>
              <a:buFont typeface="Rubik"/>
              <a:buNone/>
            </a:pPr>
            <a:r>
              <a:rPr b="0" i="0" lang="en-US" sz="2975" u="none" cap="none" strike="noStrike">
                <a:solidFill>
                  <a:srgbClr val="0071FF"/>
                </a:solidFill>
                <a:latin typeface="Rubik"/>
                <a:ea typeface="Rubik"/>
                <a:cs typeface="Rubik"/>
                <a:sym typeface="Rubik"/>
              </a:rPr>
              <a:t>Clase </a:t>
            </a:r>
            <a:r>
              <a:rPr lang="en-US" sz="2975">
                <a:solidFill>
                  <a:srgbClr val="0071FF"/>
                </a:solidFill>
                <a:latin typeface="Rubik"/>
                <a:ea typeface="Rubik"/>
                <a:cs typeface="Rubik"/>
                <a:sym typeface="Rubik"/>
              </a:rPr>
              <a:t>3</a:t>
            </a:r>
            <a:endParaRPr b="0" i="0" sz="2975"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6" name="Shape 156"/>
        <p:cNvGrpSpPr/>
        <p:nvPr/>
      </p:nvGrpSpPr>
      <p:grpSpPr>
        <a:xfrm>
          <a:off x="0" y="0"/>
          <a:ext cx="0" cy="0"/>
          <a:chOff x="0" y="0"/>
          <a:chExt cx="0" cy="0"/>
        </a:xfrm>
      </p:grpSpPr>
      <p:pic>
        <p:nvPicPr>
          <p:cNvPr descr="preencoded.png" id="157" name="Google Shape;157;g258365bf2b5_1_21"/>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158" name="Google Shape;158;g258365bf2b5_1_21"/>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159" name="Google Shape;159;g258365bf2b5_1_21"/>
          <p:cNvPicPr preferRelativeResize="0"/>
          <p:nvPr/>
        </p:nvPicPr>
        <p:blipFill rotWithShape="1">
          <a:blip r:embed="rId5">
            <a:alphaModFix/>
          </a:blip>
          <a:srcRect b="0" l="0" r="0" t="0"/>
          <a:stretch/>
        </p:blipFill>
        <p:spPr>
          <a:xfrm>
            <a:off x="8388730" y="8908293"/>
            <a:ext cx="518450" cy="518452"/>
          </a:xfrm>
          <a:prstGeom prst="rect">
            <a:avLst/>
          </a:prstGeom>
          <a:noFill/>
          <a:ln>
            <a:noFill/>
          </a:ln>
        </p:spPr>
      </p:pic>
      <p:pic>
        <p:nvPicPr>
          <p:cNvPr descr="preencoded.png" id="160" name="Google Shape;160;g258365bf2b5_1_21"/>
          <p:cNvPicPr preferRelativeResize="0"/>
          <p:nvPr/>
        </p:nvPicPr>
        <p:blipFill rotWithShape="1">
          <a:blip r:embed="rId6">
            <a:alphaModFix/>
          </a:blip>
          <a:srcRect b="0" l="0" r="0" t="0"/>
          <a:stretch/>
        </p:blipFill>
        <p:spPr>
          <a:xfrm>
            <a:off x="7772172" y="8908293"/>
            <a:ext cx="518450" cy="518452"/>
          </a:xfrm>
          <a:prstGeom prst="rect">
            <a:avLst/>
          </a:prstGeom>
          <a:noFill/>
          <a:ln>
            <a:noFill/>
          </a:ln>
        </p:spPr>
      </p:pic>
      <p:pic>
        <p:nvPicPr>
          <p:cNvPr descr="preencoded.png" id="161" name="Google Shape;161;g258365bf2b5_1_21"/>
          <p:cNvPicPr preferRelativeResize="0"/>
          <p:nvPr/>
        </p:nvPicPr>
        <p:blipFill rotWithShape="1">
          <a:blip r:embed="rId7">
            <a:alphaModFix/>
          </a:blip>
          <a:srcRect b="0" l="0" r="0" t="0"/>
          <a:stretch/>
        </p:blipFill>
        <p:spPr>
          <a:xfrm>
            <a:off x="7155633" y="8908293"/>
            <a:ext cx="518450" cy="518452"/>
          </a:xfrm>
          <a:prstGeom prst="rect">
            <a:avLst/>
          </a:prstGeom>
          <a:noFill/>
          <a:ln>
            <a:noFill/>
          </a:ln>
        </p:spPr>
      </p:pic>
      <p:pic>
        <p:nvPicPr>
          <p:cNvPr descr="preencoded.png" id="162" name="Google Shape;162;g258365bf2b5_1_21"/>
          <p:cNvPicPr preferRelativeResize="0"/>
          <p:nvPr/>
        </p:nvPicPr>
        <p:blipFill rotWithShape="1">
          <a:blip r:embed="rId8">
            <a:alphaModFix/>
          </a:blip>
          <a:srcRect b="0" l="0" r="0" t="0"/>
          <a:stretch/>
        </p:blipFill>
        <p:spPr>
          <a:xfrm>
            <a:off x="614729" y="547688"/>
            <a:ext cx="14010544" cy="17818"/>
          </a:xfrm>
          <a:prstGeom prst="rect">
            <a:avLst/>
          </a:prstGeom>
          <a:noFill/>
          <a:ln>
            <a:noFill/>
          </a:ln>
        </p:spPr>
      </p:pic>
      <p:sp>
        <p:nvSpPr>
          <p:cNvPr id="163" name="Google Shape;163;g258365bf2b5_1_21"/>
          <p:cNvSpPr/>
          <p:nvPr/>
        </p:nvSpPr>
        <p:spPr>
          <a:xfrm>
            <a:off x="6962075" y="1194400"/>
            <a:ext cx="7663200" cy="4298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Los servicios de recomendación utilizan algoritmos para proporcionar sugerencias personalizadas a los usuarios en función de sus preferencias, comportamiento y otros factores. Estos servicios pueden mejorar significativamente el compromiso y la satisfacción del usuario. Las técnicas para generar recomendaciones incluyen filtrado colaborativo, filtrado</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basado en contenido y enfoques híbridos. Los algoritmos de aprendizaje automático, como la factorización de matrices y el aprendizaje profundo, también se pueden usar para generar recomendaciones más sofisticadas.</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900">
              <a:latin typeface="Rubik"/>
              <a:ea typeface="Rubik"/>
              <a:cs typeface="Rubik"/>
              <a:sym typeface="Rubik"/>
            </a:endParaRPr>
          </a:p>
        </p:txBody>
      </p:sp>
      <p:sp>
        <p:nvSpPr>
          <p:cNvPr id="164" name="Google Shape;164;g258365bf2b5_1_21"/>
          <p:cNvSpPr/>
          <p:nvPr/>
        </p:nvSpPr>
        <p:spPr>
          <a:xfrm>
            <a:off x="600075" y="612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165" name="Google Shape;165;g258365bf2b5_1_21"/>
          <p:cNvSpPr/>
          <p:nvPr/>
        </p:nvSpPr>
        <p:spPr>
          <a:xfrm>
            <a:off x="12925425" y="612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pic>
        <p:nvPicPr>
          <p:cNvPr descr="preencoded.png" id="166" name="Google Shape;166;g258365bf2b5_1_21"/>
          <p:cNvPicPr preferRelativeResize="0"/>
          <p:nvPr/>
        </p:nvPicPr>
        <p:blipFill rotWithShape="1">
          <a:blip r:embed="rId9">
            <a:alphaModFix/>
          </a:blip>
          <a:srcRect b="0" l="0" r="0" t="0"/>
          <a:stretch/>
        </p:blipFill>
        <p:spPr>
          <a:xfrm>
            <a:off x="983444" y="8361243"/>
            <a:ext cx="924981" cy="930307"/>
          </a:xfrm>
          <a:prstGeom prst="rect">
            <a:avLst/>
          </a:prstGeom>
          <a:noFill/>
          <a:ln>
            <a:noFill/>
          </a:ln>
        </p:spPr>
      </p:pic>
      <p:pic>
        <p:nvPicPr>
          <p:cNvPr descr="preencoded.png" id="167" name="Google Shape;167;g258365bf2b5_1_21"/>
          <p:cNvPicPr preferRelativeResize="0"/>
          <p:nvPr/>
        </p:nvPicPr>
        <p:blipFill rotWithShape="1">
          <a:blip r:embed="rId10">
            <a:alphaModFix/>
          </a:blip>
          <a:srcRect b="0" l="0" r="0" t="0"/>
          <a:stretch/>
        </p:blipFill>
        <p:spPr>
          <a:xfrm>
            <a:off x="300925" y="7590150"/>
            <a:ext cx="1427519" cy="1439951"/>
          </a:xfrm>
          <a:prstGeom prst="rect">
            <a:avLst/>
          </a:prstGeom>
          <a:noFill/>
          <a:ln>
            <a:noFill/>
          </a:ln>
        </p:spPr>
      </p:pic>
      <p:sp>
        <p:nvSpPr>
          <p:cNvPr id="168" name="Google Shape;168;g258365bf2b5_1_21"/>
          <p:cNvSpPr/>
          <p:nvPr/>
        </p:nvSpPr>
        <p:spPr>
          <a:xfrm>
            <a:off x="631875" y="3969500"/>
            <a:ext cx="4774500" cy="16134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100"/>
              <a:buFont typeface="Arial"/>
              <a:buNone/>
            </a:pPr>
            <a:r>
              <a:rPr b="1" lang="en-US" sz="4800">
                <a:solidFill>
                  <a:schemeClr val="lt1"/>
                </a:solidFill>
                <a:latin typeface="Rubik SemiBold"/>
                <a:ea typeface="Rubik SemiBold"/>
                <a:cs typeface="Rubik SemiBold"/>
                <a:sym typeface="Rubik SemiBold"/>
              </a:rPr>
              <a:t>5.5: Servicio de recomend</a:t>
            </a:r>
            <a:r>
              <a:rPr b="1" lang="en-US" sz="4800">
                <a:solidFill>
                  <a:schemeClr val="lt1"/>
                </a:solidFill>
                <a:latin typeface="Rubik SemiBold"/>
                <a:ea typeface="Rubik SemiBold"/>
                <a:cs typeface="Rubik SemiBold"/>
                <a:sym typeface="Rubik SemiBold"/>
              </a:rPr>
              <a:t>a</a:t>
            </a:r>
            <a:r>
              <a:rPr b="1" lang="en-US" sz="4800">
                <a:solidFill>
                  <a:schemeClr val="lt1"/>
                </a:solidFill>
                <a:latin typeface="Rubik SemiBold"/>
                <a:ea typeface="Rubik SemiBold"/>
                <a:cs typeface="Rubik SemiBold"/>
                <a:sym typeface="Rubik SemiBold"/>
              </a:rPr>
              <a:t>c</a:t>
            </a:r>
            <a:r>
              <a:rPr b="1" lang="en-US" sz="4800">
                <a:solidFill>
                  <a:schemeClr val="lt1"/>
                </a:solidFill>
                <a:latin typeface="Rubik SemiBold"/>
                <a:ea typeface="Rubik SemiBold"/>
                <a:cs typeface="Rubik SemiBold"/>
                <a:sym typeface="Rubik SemiBold"/>
              </a:rPr>
              <a:t>i</a:t>
            </a:r>
            <a:r>
              <a:rPr b="1" lang="en-US" sz="4800">
                <a:solidFill>
                  <a:schemeClr val="lt1"/>
                </a:solidFill>
                <a:latin typeface="Rubik SemiBold"/>
                <a:ea typeface="Rubik SemiBold"/>
                <a:cs typeface="Rubik SemiBold"/>
                <a:sym typeface="Rubik SemiBold"/>
              </a:rPr>
              <a:t>ón</a:t>
            </a:r>
            <a:endParaRPr b="1" sz="48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48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4800" u="none" cap="none" strike="noStrike">
              <a:solidFill>
                <a:schemeClr val="lt1"/>
              </a:solidFill>
              <a:latin typeface="Rubik SemiBold"/>
              <a:ea typeface="Rubik SemiBold"/>
              <a:cs typeface="Rubik SemiBold"/>
              <a:sym typeface="Rubik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pic>
        <p:nvPicPr>
          <p:cNvPr descr="preencoded.png" id="174" name="Google Shape;174;g258365bf2b5_1_43"/>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175" name="Google Shape;175;g258365bf2b5_1_43"/>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176" name="Google Shape;176;g258365bf2b5_1_43"/>
          <p:cNvPicPr preferRelativeResize="0"/>
          <p:nvPr/>
        </p:nvPicPr>
        <p:blipFill rotWithShape="1">
          <a:blip r:embed="rId5">
            <a:alphaModFix/>
          </a:blip>
          <a:srcRect b="0" l="0" r="0" t="0"/>
          <a:stretch/>
        </p:blipFill>
        <p:spPr>
          <a:xfrm>
            <a:off x="8388730" y="8908293"/>
            <a:ext cx="518450" cy="518452"/>
          </a:xfrm>
          <a:prstGeom prst="rect">
            <a:avLst/>
          </a:prstGeom>
          <a:noFill/>
          <a:ln>
            <a:noFill/>
          </a:ln>
        </p:spPr>
      </p:pic>
      <p:pic>
        <p:nvPicPr>
          <p:cNvPr descr="preencoded.png" id="177" name="Google Shape;177;g258365bf2b5_1_43"/>
          <p:cNvPicPr preferRelativeResize="0"/>
          <p:nvPr/>
        </p:nvPicPr>
        <p:blipFill rotWithShape="1">
          <a:blip r:embed="rId6">
            <a:alphaModFix/>
          </a:blip>
          <a:srcRect b="0" l="0" r="0" t="0"/>
          <a:stretch/>
        </p:blipFill>
        <p:spPr>
          <a:xfrm>
            <a:off x="7772172" y="8908293"/>
            <a:ext cx="518450" cy="518452"/>
          </a:xfrm>
          <a:prstGeom prst="rect">
            <a:avLst/>
          </a:prstGeom>
          <a:noFill/>
          <a:ln>
            <a:noFill/>
          </a:ln>
        </p:spPr>
      </p:pic>
      <p:pic>
        <p:nvPicPr>
          <p:cNvPr descr="preencoded.png" id="178" name="Google Shape;178;g258365bf2b5_1_43"/>
          <p:cNvPicPr preferRelativeResize="0"/>
          <p:nvPr/>
        </p:nvPicPr>
        <p:blipFill rotWithShape="1">
          <a:blip r:embed="rId7">
            <a:alphaModFix/>
          </a:blip>
          <a:srcRect b="0" l="0" r="0" t="0"/>
          <a:stretch/>
        </p:blipFill>
        <p:spPr>
          <a:xfrm>
            <a:off x="7155633" y="8908293"/>
            <a:ext cx="518450" cy="518452"/>
          </a:xfrm>
          <a:prstGeom prst="rect">
            <a:avLst/>
          </a:prstGeom>
          <a:noFill/>
          <a:ln>
            <a:noFill/>
          </a:ln>
        </p:spPr>
      </p:pic>
      <p:pic>
        <p:nvPicPr>
          <p:cNvPr descr="preencoded.png" id="179" name="Google Shape;179;g258365bf2b5_1_43"/>
          <p:cNvPicPr preferRelativeResize="0"/>
          <p:nvPr/>
        </p:nvPicPr>
        <p:blipFill rotWithShape="1">
          <a:blip r:embed="rId8">
            <a:alphaModFix/>
          </a:blip>
          <a:srcRect b="0" l="0" r="0" t="0"/>
          <a:stretch/>
        </p:blipFill>
        <p:spPr>
          <a:xfrm>
            <a:off x="614729" y="547688"/>
            <a:ext cx="14010544" cy="17818"/>
          </a:xfrm>
          <a:prstGeom prst="rect">
            <a:avLst/>
          </a:prstGeom>
          <a:noFill/>
          <a:ln>
            <a:noFill/>
          </a:ln>
        </p:spPr>
      </p:pic>
      <p:sp>
        <p:nvSpPr>
          <p:cNvPr id="180" name="Google Shape;180;g258365bf2b5_1_43"/>
          <p:cNvSpPr/>
          <p:nvPr/>
        </p:nvSpPr>
        <p:spPr>
          <a:xfrm>
            <a:off x="7155625" y="4075175"/>
            <a:ext cx="7597500" cy="1691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Al incorporar estos componentes estándar en los diseños de sus sistemas, los desarrolladores pueden mejorar la funcionalidad de sus aplicaciones y brindar una experiencia más fluida y atractiva para los usuarios.</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900">
              <a:latin typeface="Rubik"/>
              <a:ea typeface="Rubik"/>
              <a:cs typeface="Rubik"/>
              <a:sym typeface="Rubik"/>
            </a:endParaRPr>
          </a:p>
        </p:txBody>
      </p:sp>
      <p:sp>
        <p:nvSpPr>
          <p:cNvPr id="181" name="Google Shape;181;g258365bf2b5_1_43"/>
          <p:cNvSpPr/>
          <p:nvPr/>
        </p:nvSpPr>
        <p:spPr>
          <a:xfrm>
            <a:off x="600075" y="612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182" name="Google Shape;182;g258365bf2b5_1_43"/>
          <p:cNvSpPr/>
          <p:nvPr/>
        </p:nvSpPr>
        <p:spPr>
          <a:xfrm>
            <a:off x="12925425" y="612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pic>
        <p:nvPicPr>
          <p:cNvPr id="183" name="Google Shape;183;g258365bf2b5_1_43"/>
          <p:cNvPicPr preferRelativeResize="0"/>
          <p:nvPr/>
        </p:nvPicPr>
        <p:blipFill>
          <a:blip r:embed="rId9">
            <a:alphaModFix/>
          </a:blip>
          <a:stretch>
            <a:fillRect/>
          </a:stretch>
        </p:blipFill>
        <p:spPr>
          <a:xfrm>
            <a:off x="292652" y="2290200"/>
            <a:ext cx="6606850" cy="52731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188" name="Shape 188"/>
        <p:cNvGrpSpPr/>
        <p:nvPr/>
      </p:nvGrpSpPr>
      <p:grpSpPr>
        <a:xfrm>
          <a:off x="0" y="0"/>
          <a:ext cx="0" cy="0"/>
          <a:chOff x="0" y="0"/>
          <a:chExt cx="0" cy="0"/>
        </a:xfrm>
      </p:grpSpPr>
      <p:pic>
        <p:nvPicPr>
          <p:cNvPr descr="preencoded.png" id="189" name="Google Shape;189;g251273353a3_0_166"/>
          <p:cNvPicPr preferRelativeResize="0"/>
          <p:nvPr/>
        </p:nvPicPr>
        <p:blipFill rotWithShape="1">
          <a:blip r:embed="rId3">
            <a:alphaModFix amt="50000"/>
          </a:blip>
          <a:srcRect b="0" l="0" r="0" t="0"/>
          <a:stretch/>
        </p:blipFill>
        <p:spPr>
          <a:xfrm>
            <a:off x="0" y="0"/>
            <a:ext cx="15240001" cy="9524999"/>
          </a:xfrm>
          <a:prstGeom prst="rect">
            <a:avLst/>
          </a:prstGeom>
          <a:noFill/>
          <a:ln>
            <a:noFill/>
          </a:ln>
        </p:spPr>
      </p:pic>
      <p:pic>
        <p:nvPicPr>
          <p:cNvPr descr="preencoded.png" id="190" name="Google Shape;190;g251273353a3_0_166"/>
          <p:cNvPicPr preferRelativeResize="0"/>
          <p:nvPr/>
        </p:nvPicPr>
        <p:blipFill rotWithShape="1">
          <a:blip r:embed="rId4">
            <a:alphaModFix/>
          </a:blip>
          <a:srcRect b="0" l="0" r="0" t="0"/>
          <a:stretch/>
        </p:blipFill>
        <p:spPr>
          <a:xfrm>
            <a:off x="1271222" y="7021078"/>
            <a:ext cx="3257550" cy="64331"/>
          </a:xfrm>
          <a:prstGeom prst="rect">
            <a:avLst/>
          </a:prstGeom>
          <a:noFill/>
          <a:ln>
            <a:noFill/>
          </a:ln>
        </p:spPr>
      </p:pic>
      <p:pic>
        <p:nvPicPr>
          <p:cNvPr descr="preencoded.png" id="191" name="Google Shape;191;g251273353a3_0_166"/>
          <p:cNvPicPr preferRelativeResize="0"/>
          <p:nvPr/>
        </p:nvPicPr>
        <p:blipFill rotWithShape="1">
          <a:blip r:embed="rId5">
            <a:alphaModFix/>
          </a:blip>
          <a:srcRect b="0" l="0" r="0" t="0"/>
          <a:stretch/>
        </p:blipFill>
        <p:spPr>
          <a:xfrm>
            <a:off x="614729" y="641672"/>
            <a:ext cx="14010544" cy="17813"/>
          </a:xfrm>
          <a:prstGeom prst="rect">
            <a:avLst/>
          </a:prstGeom>
          <a:noFill/>
          <a:ln>
            <a:noFill/>
          </a:ln>
        </p:spPr>
      </p:pic>
      <p:pic>
        <p:nvPicPr>
          <p:cNvPr descr="preencoded.png" id="192" name="Google Shape;192;g251273353a3_0_166"/>
          <p:cNvPicPr preferRelativeResize="0"/>
          <p:nvPr/>
        </p:nvPicPr>
        <p:blipFill rotWithShape="1">
          <a:blip r:embed="rId6">
            <a:alphaModFix/>
          </a:blip>
          <a:srcRect b="0" l="0" r="0" t="0"/>
          <a:stretch/>
        </p:blipFill>
        <p:spPr>
          <a:xfrm>
            <a:off x="8797910" y="2399026"/>
            <a:ext cx="6442090" cy="4654219"/>
          </a:xfrm>
          <a:prstGeom prst="rect">
            <a:avLst/>
          </a:prstGeom>
          <a:noFill/>
          <a:ln>
            <a:noFill/>
          </a:ln>
        </p:spPr>
      </p:pic>
      <p:pic>
        <p:nvPicPr>
          <p:cNvPr descr="preencoded.png" id="193" name="Google Shape;193;g251273353a3_0_166"/>
          <p:cNvPicPr preferRelativeResize="0"/>
          <p:nvPr/>
        </p:nvPicPr>
        <p:blipFill rotWithShape="1">
          <a:blip r:embed="rId7">
            <a:alphaModFix/>
          </a:blip>
          <a:srcRect b="0" l="0" r="0" t="0"/>
          <a:stretch/>
        </p:blipFill>
        <p:spPr>
          <a:xfrm>
            <a:off x="7196136" y="5325906"/>
            <a:ext cx="847725" cy="1562100"/>
          </a:xfrm>
          <a:prstGeom prst="rect">
            <a:avLst/>
          </a:prstGeom>
          <a:noFill/>
          <a:ln>
            <a:noFill/>
          </a:ln>
        </p:spPr>
      </p:pic>
      <p:sp>
        <p:nvSpPr>
          <p:cNvPr id="194" name="Google Shape;194;g251273353a3_0_166"/>
          <p:cNvSpPr/>
          <p:nvPr/>
        </p:nvSpPr>
        <p:spPr>
          <a:xfrm>
            <a:off x="1247775" y="2809968"/>
            <a:ext cx="6039000" cy="733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FFFFFF"/>
              </a:buClr>
              <a:buSzPts val="4800"/>
              <a:buFont typeface="Rubik SemiBold"/>
              <a:buNone/>
            </a:pPr>
            <a:r>
              <a:rPr b="1" i="0" lang="en-US" sz="4800" u="none" cap="none" strike="noStrike">
                <a:solidFill>
                  <a:srgbClr val="FFFFFF"/>
                </a:solidFill>
                <a:latin typeface="Rubik SemiBold"/>
                <a:ea typeface="Rubik SemiBold"/>
                <a:cs typeface="Rubik SemiBold"/>
                <a:sym typeface="Rubik SemiBold"/>
              </a:rPr>
              <a:t>Descanso.</a:t>
            </a:r>
            <a:br>
              <a:rPr b="1" i="0" lang="en-US" sz="4800" u="none" cap="none" strike="noStrike">
                <a:solidFill>
                  <a:srgbClr val="FFFFFF"/>
                </a:solidFill>
                <a:latin typeface="Rubik SemiBold"/>
                <a:ea typeface="Rubik SemiBold"/>
                <a:cs typeface="Rubik SemiBold"/>
                <a:sym typeface="Rubik SemiBold"/>
              </a:rPr>
            </a:br>
            <a:r>
              <a:rPr b="1" i="0" lang="en-US" sz="4500" u="none" cap="none" strike="noStrike">
                <a:solidFill>
                  <a:srgbClr val="FFFFFF"/>
                </a:solidFill>
                <a:latin typeface="Rubik SemiBold"/>
                <a:ea typeface="Rubik SemiBold"/>
                <a:cs typeface="Rubik SemiBold"/>
                <a:sym typeface="Rubik SemiBold"/>
              </a:rPr>
              <a:t>Regresamos 15 Min…</a:t>
            </a:r>
            <a:r>
              <a:rPr b="1" i="0" lang="en-US" sz="4800" u="none" cap="none" strike="noStrike">
                <a:solidFill>
                  <a:srgbClr val="FFFFFF"/>
                </a:solidFill>
                <a:latin typeface="Rubik SemiBold"/>
                <a:ea typeface="Rubik SemiBold"/>
                <a:cs typeface="Rubik SemiBold"/>
                <a:sym typeface="Rubik SemiBold"/>
              </a:rPr>
              <a:t> </a:t>
            </a:r>
            <a:br>
              <a:rPr b="1" i="0" lang="en-US" sz="4800" u="none" cap="none" strike="noStrike">
                <a:solidFill>
                  <a:srgbClr val="FFFFFF"/>
                </a:solidFill>
                <a:latin typeface="Rubik SemiBold"/>
                <a:ea typeface="Rubik SemiBold"/>
                <a:cs typeface="Rubik SemiBold"/>
                <a:sym typeface="Rubik SemiBold"/>
              </a:rPr>
            </a:br>
            <a:br>
              <a:rPr b="1" i="0" lang="en-US" sz="4800" u="none" cap="none" strike="noStrike">
                <a:solidFill>
                  <a:srgbClr val="FFFFFF"/>
                </a:solidFill>
                <a:latin typeface="Rubik SemiBold"/>
                <a:ea typeface="Rubik SemiBold"/>
                <a:cs typeface="Rubik SemiBold"/>
                <a:sym typeface="Rubik SemiBold"/>
              </a:rPr>
            </a:br>
            <a:r>
              <a:rPr b="1" i="1" lang="en-US" sz="2600" u="none" cap="none" strike="noStrike">
                <a:solidFill>
                  <a:srgbClr val="FFFFFF"/>
                </a:solidFill>
                <a:latin typeface="Rubik SemiBold"/>
                <a:ea typeface="Rubik SemiBold"/>
                <a:cs typeface="Rubik SemiBold"/>
                <a:sym typeface="Rubik SemiBold"/>
              </a:rPr>
              <a:t>Se recomienda el uso de cronómetro</a:t>
            </a:r>
            <a:endParaRPr b="1" i="1" sz="2600" u="none" cap="none" strike="noStrike">
              <a:solidFill>
                <a:schemeClr val="dk1"/>
              </a:solidFill>
              <a:latin typeface="Calibri"/>
              <a:ea typeface="Calibri"/>
              <a:cs typeface="Calibri"/>
              <a:sym typeface="Calibri"/>
            </a:endParaRPr>
          </a:p>
        </p:txBody>
      </p:sp>
      <p:sp>
        <p:nvSpPr>
          <p:cNvPr id="195" name="Google Shape;195;g251273353a3_0_166"/>
          <p:cNvSpPr/>
          <p:nvPr/>
        </p:nvSpPr>
        <p:spPr>
          <a:xfrm>
            <a:off x="600075" y="706450"/>
            <a:ext cx="55308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1800"/>
              <a:buFont typeface="Rubik"/>
              <a:buNone/>
            </a:pPr>
            <a:r>
              <a:rPr b="0" i="0" lang="en-US" sz="1800" u="none" cap="none" strike="noStrike">
                <a:solidFill>
                  <a:srgbClr val="FFFFFF"/>
                </a:solidFill>
                <a:latin typeface="Rubik"/>
                <a:ea typeface="Rubik"/>
                <a:cs typeface="Rubik"/>
                <a:sym typeface="Rubik"/>
              </a:rPr>
              <a:t>Arquitectura TI y Patrones de diseño de Sistemas.</a:t>
            </a:r>
            <a:endParaRPr b="1" i="0" sz="1800" u="none" cap="none" strike="noStrike">
              <a:solidFill>
                <a:schemeClr val="dk1"/>
              </a:solidFill>
              <a:latin typeface="Calibri"/>
              <a:ea typeface="Calibri"/>
              <a:cs typeface="Calibri"/>
              <a:sym typeface="Calibri"/>
            </a:endParaRPr>
          </a:p>
        </p:txBody>
      </p:sp>
      <p:sp>
        <p:nvSpPr>
          <p:cNvPr id="196" name="Google Shape;196;g251273353a3_0_166"/>
          <p:cNvSpPr/>
          <p:nvPr/>
        </p:nvSpPr>
        <p:spPr>
          <a:xfrm>
            <a:off x="12925425" y="706441"/>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FFFFFF"/>
              </a:buClr>
              <a:buSzPts val="1800"/>
              <a:buFont typeface="Rubik"/>
              <a:buNone/>
            </a:pPr>
            <a:r>
              <a:rPr b="0" i="0" lang="en-US" sz="1800" u="none" cap="none" strike="noStrike">
                <a:solidFill>
                  <a:srgbClr val="FFFFFF"/>
                </a:solidFill>
                <a:latin typeface="Rubik"/>
                <a:ea typeface="Rubik"/>
                <a:cs typeface="Rubik"/>
                <a:sym typeface="Rubik"/>
              </a:rPr>
              <a:t>Sermaluc</a:t>
            </a:r>
            <a:endParaRPr b="0" i="0" sz="1800" u="none" cap="none" strike="noStrike">
              <a:solidFill>
                <a:schemeClr val="dk1"/>
              </a:solidFill>
              <a:latin typeface="Calibri"/>
              <a:ea typeface="Calibri"/>
              <a:cs typeface="Calibri"/>
              <a:sym typeface="Calibri"/>
            </a:endParaRPr>
          </a:p>
        </p:txBody>
      </p:sp>
      <p:sp>
        <p:nvSpPr>
          <p:cNvPr id="197" name="Google Shape;197;g251273353a3_0_166"/>
          <p:cNvSpPr/>
          <p:nvPr/>
        </p:nvSpPr>
        <p:spPr>
          <a:xfrm>
            <a:off x="14258925" y="8865496"/>
            <a:ext cx="362700" cy="311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ECF4FF"/>
              </a:buClr>
              <a:buSzPts val="1800"/>
              <a:buFont typeface="Rubik"/>
              <a:buNone/>
            </a:pPr>
            <a:r>
              <a:rPr b="0" i="0" lang="en-US" sz="1800" u="none" cap="none" strike="noStrike">
                <a:solidFill>
                  <a:srgbClr val="ECF4FF"/>
                </a:solidFill>
                <a:latin typeface="Rubik"/>
                <a:ea typeface="Rubik"/>
                <a:cs typeface="Rubik"/>
                <a:sym typeface="Rubik"/>
              </a:rPr>
              <a:t>.02</a:t>
            </a:r>
            <a:endParaRPr b="0" i="0" sz="1800" u="none" cap="none" strike="noStrike">
              <a:solidFill>
                <a:schemeClr val="dk1"/>
              </a:solidFill>
              <a:latin typeface="Calibri"/>
              <a:ea typeface="Calibri"/>
              <a:cs typeface="Calibri"/>
              <a:sym typeface="Calibri"/>
            </a:endParaRPr>
          </a:p>
        </p:txBody>
      </p:sp>
      <p:sp>
        <p:nvSpPr>
          <p:cNvPr id="198" name="Google Shape;198;g251273353a3_0_166"/>
          <p:cNvSpPr/>
          <p:nvPr/>
        </p:nvSpPr>
        <p:spPr>
          <a:xfrm>
            <a:off x="7366013" y="5268031"/>
            <a:ext cx="485700" cy="1562100"/>
          </a:xfrm>
          <a:prstGeom prst="rect">
            <a:avLst/>
          </a:prstGeom>
          <a:noFill/>
          <a:ln>
            <a:noFill/>
          </a:ln>
        </p:spPr>
        <p:txBody>
          <a:bodyPr anchorCtr="0" anchor="t" bIns="0" lIns="0" spcFirstLastPara="1" rIns="0" wrap="square" tIns="0">
            <a:noAutofit/>
          </a:bodyPr>
          <a:lstStyle/>
          <a:p>
            <a:pPr indent="0" lvl="0" marL="0" marR="0" rtl="0" algn="l">
              <a:lnSpc>
                <a:spcPct val="150006"/>
              </a:lnSpc>
              <a:spcBef>
                <a:spcPts val="0"/>
              </a:spcBef>
              <a:spcAft>
                <a:spcPts val="0"/>
              </a:spcAft>
              <a:buClr>
                <a:srgbClr val="0050E9"/>
              </a:buClr>
              <a:buSzPts val="8221"/>
              <a:buFont typeface="Rubik"/>
              <a:buNone/>
            </a:pPr>
            <a:r>
              <a:rPr b="0" i="0" lang="en-US" sz="8221" u="none" cap="none" strike="noStrike">
                <a:solidFill>
                  <a:srgbClr val="0050E9"/>
                </a:solidFill>
                <a:latin typeface="Rubik"/>
                <a:ea typeface="Rubik"/>
                <a:cs typeface="Rubik"/>
                <a:sym typeface="Rubik"/>
              </a:rPr>
              <a:t>*</a:t>
            </a:r>
            <a:endParaRPr b="0" i="0" sz="8221"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203" name="Shape 203"/>
        <p:cNvGrpSpPr/>
        <p:nvPr/>
      </p:nvGrpSpPr>
      <p:grpSpPr>
        <a:xfrm>
          <a:off x="0" y="0"/>
          <a:ext cx="0" cy="0"/>
          <a:chOff x="0" y="0"/>
          <a:chExt cx="0" cy="0"/>
        </a:xfrm>
      </p:grpSpPr>
      <p:pic>
        <p:nvPicPr>
          <p:cNvPr descr="preencoded.png" id="204" name="Google Shape;204;g1e439e048a8_0_105"/>
          <p:cNvPicPr preferRelativeResize="0"/>
          <p:nvPr/>
        </p:nvPicPr>
        <p:blipFill rotWithShape="1">
          <a:blip r:embed="rId3">
            <a:alphaModFix/>
          </a:blip>
          <a:srcRect b="0" l="0" r="0" t="0"/>
          <a:stretch/>
        </p:blipFill>
        <p:spPr>
          <a:xfrm>
            <a:off x="13414153" y="432249"/>
            <a:ext cx="1076318" cy="1076319"/>
          </a:xfrm>
          <a:prstGeom prst="rect">
            <a:avLst/>
          </a:prstGeom>
          <a:noFill/>
          <a:ln>
            <a:noFill/>
          </a:ln>
        </p:spPr>
      </p:pic>
      <p:pic>
        <p:nvPicPr>
          <p:cNvPr descr="preencoded.png" id="205" name="Google Shape;205;g1e439e048a8_0_105"/>
          <p:cNvPicPr preferRelativeResize="0"/>
          <p:nvPr/>
        </p:nvPicPr>
        <p:blipFill rotWithShape="1">
          <a:blip r:embed="rId4">
            <a:alphaModFix/>
          </a:blip>
          <a:srcRect b="0" l="0" r="0" t="0"/>
          <a:stretch/>
        </p:blipFill>
        <p:spPr>
          <a:xfrm>
            <a:off x="0" y="0"/>
            <a:ext cx="2667000" cy="9525000"/>
          </a:xfrm>
          <a:prstGeom prst="rect">
            <a:avLst/>
          </a:prstGeom>
          <a:noFill/>
          <a:ln>
            <a:noFill/>
          </a:ln>
        </p:spPr>
      </p:pic>
      <p:pic>
        <p:nvPicPr>
          <p:cNvPr id="206" name="Google Shape;206;g1e439e048a8_0_105"/>
          <p:cNvPicPr preferRelativeResize="0"/>
          <p:nvPr/>
        </p:nvPicPr>
        <p:blipFill rotWithShape="1">
          <a:blip r:embed="rId5">
            <a:alphaModFix/>
          </a:blip>
          <a:srcRect b="0" l="0" r="0" t="0"/>
          <a:stretch/>
        </p:blipFill>
        <p:spPr>
          <a:xfrm>
            <a:off x="11719129" y="8462017"/>
            <a:ext cx="2749346" cy="546103"/>
          </a:xfrm>
          <a:prstGeom prst="rect">
            <a:avLst/>
          </a:prstGeom>
          <a:noFill/>
          <a:ln>
            <a:noFill/>
          </a:ln>
        </p:spPr>
      </p:pic>
      <p:sp>
        <p:nvSpPr>
          <p:cNvPr id="207" name="Google Shape;207;g1e439e048a8_0_105"/>
          <p:cNvSpPr/>
          <p:nvPr/>
        </p:nvSpPr>
        <p:spPr>
          <a:xfrm>
            <a:off x="3758350" y="2988875"/>
            <a:ext cx="9655800" cy="3354000"/>
          </a:xfrm>
          <a:prstGeom prst="rect">
            <a:avLst/>
          </a:prstGeom>
          <a:noFill/>
          <a:ln>
            <a:noFill/>
          </a:ln>
        </p:spPr>
        <p:txBody>
          <a:bodyPr anchorCtr="0" anchor="t" bIns="0" lIns="0" spcFirstLastPara="1" rIns="0" wrap="square" tIns="0">
            <a:noAutofit/>
          </a:bodyPr>
          <a:lstStyle/>
          <a:p>
            <a:pPr indent="0" lvl="0" marL="457200" marR="0" rtl="0" algn="l">
              <a:lnSpc>
                <a:spcPct val="150000"/>
              </a:lnSpc>
              <a:spcBef>
                <a:spcPts val="0"/>
              </a:spcBef>
              <a:spcAft>
                <a:spcPts val="0"/>
              </a:spcAft>
              <a:buClr>
                <a:srgbClr val="000000"/>
              </a:buClr>
              <a:buSzPts val="3000"/>
              <a:buFont typeface="Arial"/>
              <a:buNone/>
            </a:pPr>
            <a:r>
              <a:rPr b="1" i="0" lang="en-US" sz="3000" u="none" cap="none" strike="noStrike">
                <a:solidFill>
                  <a:schemeClr val="lt1"/>
                </a:solidFill>
                <a:latin typeface="Rubik"/>
                <a:ea typeface="Rubik"/>
                <a:cs typeface="Rubik"/>
                <a:sym typeface="Rubik"/>
              </a:rPr>
              <a:t>Sesión 2:</a:t>
            </a:r>
            <a:endParaRPr b="1" i="0" sz="3000" u="none" cap="none" strike="noStrike">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Mejores prácticas para el diseño de sistemas.</a:t>
            </a:r>
            <a:endParaRPr sz="2400">
              <a:solidFill>
                <a:schemeClr val="lt1"/>
              </a:solidFill>
              <a:latin typeface="Rubik"/>
              <a:ea typeface="Rubik"/>
              <a:cs typeface="Rubik"/>
              <a:sym typeface="Rubik"/>
            </a:endParaRPr>
          </a:p>
          <a:p>
            <a:pPr indent="0" lvl="0" marL="457200" marR="0" rtl="0" algn="l">
              <a:lnSpc>
                <a:spcPct val="150000"/>
              </a:lnSpc>
              <a:spcBef>
                <a:spcPts val="0"/>
              </a:spcBef>
              <a:spcAft>
                <a:spcPts val="0"/>
              </a:spcAft>
              <a:buClr>
                <a:srgbClr val="000000"/>
              </a:buClr>
              <a:buSzPts val="2400"/>
              <a:buFont typeface="Arial"/>
              <a:buNone/>
            </a:pPr>
            <a:r>
              <a:t/>
            </a:r>
            <a:endParaRPr b="1" i="0" sz="2400" u="none" cap="none" strike="noStrike">
              <a:solidFill>
                <a:schemeClr val="lt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1D1D1D"/>
              </a:solidFill>
              <a:latin typeface="Rubik"/>
              <a:ea typeface="Rubik"/>
              <a:cs typeface="Rubik"/>
              <a:sym typeface="Rubik"/>
            </a:endParaRPr>
          </a:p>
        </p:txBody>
      </p:sp>
      <p:sp>
        <p:nvSpPr>
          <p:cNvPr id="208" name="Google Shape;208;g1e439e048a8_0_105"/>
          <p:cNvSpPr/>
          <p:nvPr/>
        </p:nvSpPr>
        <p:spPr>
          <a:xfrm>
            <a:off x="3016550" y="8625900"/>
            <a:ext cx="9738000" cy="546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2400"/>
              <a:buFont typeface="Rubik"/>
              <a:buNone/>
            </a:pPr>
            <a:r>
              <a:rPr b="0" i="1" lang="en-US" sz="2400" u="none" cap="none" strike="noStrike">
                <a:solidFill>
                  <a:srgbClr val="FFFFFF"/>
                </a:solidFill>
                <a:latin typeface="Rubik"/>
                <a:ea typeface="Rubik"/>
                <a:cs typeface="Rubik"/>
                <a:sym typeface="Rubik"/>
              </a:rPr>
              <a:t>Tiempo de duración Aproximado: Dos sesiones de 45 min.</a:t>
            </a:r>
            <a:endParaRPr b="0" i="1" sz="24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3" name="Shape 213"/>
        <p:cNvGrpSpPr/>
        <p:nvPr/>
      </p:nvGrpSpPr>
      <p:grpSpPr>
        <a:xfrm>
          <a:off x="0" y="0"/>
          <a:ext cx="0" cy="0"/>
          <a:chOff x="0" y="0"/>
          <a:chExt cx="0" cy="0"/>
        </a:xfrm>
      </p:grpSpPr>
      <p:pic>
        <p:nvPicPr>
          <p:cNvPr descr="preencoded.png" id="214" name="Google Shape;214;g25716c42660_0_22"/>
          <p:cNvPicPr preferRelativeResize="0"/>
          <p:nvPr/>
        </p:nvPicPr>
        <p:blipFill rotWithShape="1">
          <a:blip r:embed="rId3">
            <a:alphaModFix/>
          </a:blip>
          <a:srcRect b="0" l="0" r="0" t="0"/>
          <a:stretch/>
        </p:blipFill>
        <p:spPr>
          <a:xfrm>
            <a:off x="0" y="9339560"/>
            <a:ext cx="15240000" cy="185440"/>
          </a:xfrm>
          <a:prstGeom prst="rect">
            <a:avLst/>
          </a:prstGeom>
          <a:noFill/>
          <a:ln>
            <a:noFill/>
          </a:ln>
        </p:spPr>
      </p:pic>
      <p:sp>
        <p:nvSpPr>
          <p:cNvPr id="215" name="Google Shape;215;g25716c42660_0_22"/>
          <p:cNvSpPr/>
          <p:nvPr/>
        </p:nvSpPr>
        <p:spPr>
          <a:xfrm>
            <a:off x="1103575" y="2000450"/>
            <a:ext cx="13019700" cy="18018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chemeClr val="dk1"/>
              </a:buClr>
              <a:buSzPts val="1100"/>
              <a:buFont typeface="Arial"/>
              <a:buNone/>
            </a:pPr>
            <a:r>
              <a:rPr lang="en-US" sz="4800">
                <a:solidFill>
                  <a:srgbClr val="1B2487"/>
                </a:solidFill>
                <a:latin typeface="Rubik Medium"/>
                <a:ea typeface="Rubik Medium"/>
                <a:cs typeface="Rubik Medium"/>
                <a:sym typeface="Rubik Medium"/>
              </a:rPr>
              <a:t>Mejores prácticas para el diseño de sistemas.</a:t>
            </a:r>
            <a:endParaRPr sz="4800">
              <a:solidFill>
                <a:srgbClr val="1B2487"/>
              </a:solidFill>
              <a:latin typeface="Rubik Medium"/>
              <a:ea typeface="Rubik Medium"/>
              <a:cs typeface="Rubik Medium"/>
              <a:sym typeface="Rubik Medium"/>
            </a:endParaRPr>
          </a:p>
          <a:p>
            <a:pPr indent="0" lvl="0" marL="457200" marR="0" rtl="0" algn="ctr">
              <a:lnSpc>
                <a:spcPct val="140000"/>
              </a:lnSpc>
              <a:spcBef>
                <a:spcPts val="0"/>
              </a:spcBef>
              <a:spcAft>
                <a:spcPts val="0"/>
              </a:spcAft>
              <a:buClr>
                <a:srgbClr val="000000"/>
              </a:buClr>
              <a:buSzPts val="1800"/>
              <a:buFont typeface="Arial"/>
              <a:buNone/>
            </a:pPr>
            <a:r>
              <a:t/>
            </a:r>
            <a:endParaRPr b="0" i="0" sz="1800" u="none" cap="none" strike="noStrike">
              <a:solidFill>
                <a:srgbClr val="1B2487"/>
              </a:solidFill>
              <a:latin typeface="Rubik"/>
              <a:ea typeface="Rubik"/>
              <a:cs typeface="Rubik"/>
              <a:sym typeface="Rubik"/>
            </a:endParaRPr>
          </a:p>
        </p:txBody>
      </p:sp>
      <p:sp>
        <p:nvSpPr>
          <p:cNvPr id="216" name="Google Shape;216;g25716c42660_0_22"/>
          <p:cNvSpPr/>
          <p:nvPr/>
        </p:nvSpPr>
        <p:spPr>
          <a:xfrm>
            <a:off x="933325" y="4338050"/>
            <a:ext cx="13360200" cy="22242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b="0" i="0" lang="en-US" sz="1900" u="none" cap="none" strike="noStrike">
                <a:solidFill>
                  <a:srgbClr val="1B2487"/>
                </a:solidFill>
                <a:latin typeface="Rubik"/>
                <a:ea typeface="Rubik"/>
                <a:cs typeface="Rubik"/>
                <a:sym typeface="Rubik"/>
              </a:rPr>
              <a:t>El diseño de sistemas eficientes y robustos requiere seguir mejores prácticas clave. Estas incluyen modularidad, abstracción y separación de preocupaciones. También es importante considerar la escalabilidad, la seguridad, las pruebas y la documentación adecuadas. El monitoreo, registro y la planificación para la evolución continua también son aspectos importantes. Al seguir estas mejores prácticas, se puede lograr un diseño de sistema sólido y flexible que cumpla con los requisitos del negocio y brinde una experiencia de usuario satisfactoria.</a:t>
            </a:r>
            <a:endParaRPr b="0" i="0" sz="1900" u="none" cap="none" strike="noStrike">
              <a:solidFill>
                <a:srgbClr val="1B2487"/>
              </a:solidFill>
              <a:latin typeface="Rubik"/>
              <a:ea typeface="Rubik"/>
              <a:cs typeface="Rubik"/>
              <a:sym typeface="Rubik"/>
            </a:endParaRPr>
          </a:p>
        </p:txBody>
      </p:sp>
      <p:pic>
        <p:nvPicPr>
          <p:cNvPr descr="preencoded.png" id="217" name="Google Shape;217;g25716c42660_0_22"/>
          <p:cNvPicPr preferRelativeResize="0"/>
          <p:nvPr/>
        </p:nvPicPr>
        <p:blipFill rotWithShape="1">
          <a:blip r:embed="rId4">
            <a:alphaModFix/>
          </a:blip>
          <a:srcRect b="0" l="0" r="0" t="0"/>
          <a:stretch/>
        </p:blipFill>
        <p:spPr>
          <a:xfrm>
            <a:off x="723900" y="415016"/>
            <a:ext cx="13811250" cy="47625"/>
          </a:xfrm>
          <a:prstGeom prst="rect">
            <a:avLst/>
          </a:prstGeom>
          <a:noFill/>
          <a:ln>
            <a:noFill/>
          </a:ln>
        </p:spPr>
      </p:pic>
      <p:sp>
        <p:nvSpPr>
          <p:cNvPr id="218" name="Google Shape;218;g25716c42660_0_22"/>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b="0" i="0" lang="en-US" sz="1800" u="none" cap="none" strike="noStrike">
                <a:solidFill>
                  <a:srgbClr val="1B2487"/>
                </a:solidFill>
                <a:latin typeface="Rubik"/>
                <a:ea typeface="Rubik"/>
                <a:cs typeface="Rubik"/>
                <a:sym typeface="Rubik"/>
              </a:rPr>
              <a:t>Arquitectura TI y Patrones de diseño de Sistemas.</a:t>
            </a:r>
            <a:endParaRPr b="0" i="0" sz="1800" u="none" cap="none" strike="noStrike">
              <a:solidFill>
                <a:srgbClr val="1B2487"/>
              </a:solidFill>
              <a:latin typeface="Rubik"/>
              <a:ea typeface="Rubik"/>
              <a:cs typeface="Rubik"/>
              <a:sym typeface="Rubik"/>
            </a:endParaRPr>
          </a:p>
        </p:txBody>
      </p:sp>
      <p:sp>
        <p:nvSpPr>
          <p:cNvPr id="219" name="Google Shape;219;g25716c42660_0_22"/>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b="0" i="0" lang="en-US" sz="1800" u="none" cap="none" strike="noStrike">
                <a:solidFill>
                  <a:srgbClr val="1B2487"/>
                </a:solidFill>
                <a:latin typeface="Rubik Light"/>
                <a:ea typeface="Rubik Light"/>
                <a:cs typeface="Rubik Light"/>
                <a:sym typeface="Rubik Light"/>
              </a:rPr>
              <a:t>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4" name="Shape 224"/>
        <p:cNvGrpSpPr/>
        <p:nvPr/>
      </p:nvGrpSpPr>
      <p:grpSpPr>
        <a:xfrm>
          <a:off x="0" y="0"/>
          <a:ext cx="0" cy="0"/>
          <a:chOff x="0" y="0"/>
          <a:chExt cx="0" cy="0"/>
        </a:xfrm>
      </p:grpSpPr>
      <p:pic>
        <p:nvPicPr>
          <p:cNvPr descr="preencoded.png" id="225" name="Google Shape;225;g258365bf2b5_1_66"/>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26" name="Google Shape;226;g258365bf2b5_1_66"/>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227" name="Google Shape;227;g258365bf2b5_1_66"/>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28" name="Google Shape;228;g258365bf2b5_1_66"/>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29" name="Google Shape;229;g258365bf2b5_1_66"/>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30" name="Google Shape;230;g258365bf2b5_1_66"/>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31" name="Google Shape;231;g258365bf2b5_1_66"/>
          <p:cNvSpPr/>
          <p:nvPr/>
        </p:nvSpPr>
        <p:spPr>
          <a:xfrm>
            <a:off x="981675" y="3656200"/>
            <a:ext cx="4074900" cy="1462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3100">
                <a:solidFill>
                  <a:schemeClr val="lt1"/>
                </a:solidFill>
                <a:latin typeface="Rubik SemiBold"/>
                <a:ea typeface="Rubik SemiBold"/>
                <a:cs typeface="Rubik SemiBold"/>
                <a:sym typeface="Rubik SemiBold"/>
              </a:rPr>
              <a:t>6.1: Recopilación de requisitos</a:t>
            </a:r>
            <a:endParaRPr b="1" i="0" sz="3500" u="none" cap="none" strike="noStrike">
              <a:solidFill>
                <a:schemeClr val="lt1"/>
              </a:solidFill>
              <a:latin typeface="Rubik SemiBold"/>
              <a:ea typeface="Rubik SemiBold"/>
              <a:cs typeface="Rubik SemiBold"/>
              <a:sym typeface="Rubik SemiBold"/>
            </a:endParaRPr>
          </a:p>
        </p:txBody>
      </p:sp>
      <p:sp>
        <p:nvSpPr>
          <p:cNvPr id="232" name="Google Shape;232;g258365bf2b5_1_66"/>
          <p:cNvSpPr/>
          <p:nvPr/>
        </p:nvSpPr>
        <p:spPr>
          <a:xfrm>
            <a:off x="6883000" y="1235625"/>
            <a:ext cx="7491000" cy="6422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1" i="1" lang="en-US" sz="1900" u="none" cap="none" strike="noStrike">
                <a:solidFill>
                  <a:srgbClr val="000000"/>
                </a:solidFill>
                <a:latin typeface="Rubik"/>
                <a:ea typeface="Rubik"/>
                <a:cs typeface="Rubik"/>
                <a:sym typeface="Rubik"/>
              </a:rPr>
              <a:t>Antes de comenzar a diseñar,</a:t>
            </a:r>
            <a:r>
              <a:rPr b="0" i="0" lang="en-US" sz="1900" u="none" cap="none" strike="noStrike">
                <a:solidFill>
                  <a:srgbClr val="000000"/>
                </a:solidFill>
                <a:latin typeface="Rubik"/>
                <a:ea typeface="Rubik"/>
                <a:cs typeface="Rubik"/>
                <a:sym typeface="Rubik"/>
              </a:rPr>
              <a:t> es esencial comprender y documentar de manera exhaustiva los requisitos del sistema. Esto implica recopilar información detallada sobre las necesidades y expectativas de los usuarios, los objetivos del negocio y los casos de uso del sistema.</a:t>
            </a:r>
            <a:endParaRPr b="0" i="0" sz="19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9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b="0" i="0" lang="en-US" sz="1900" u="none" cap="none" strike="noStrike">
                <a:solidFill>
                  <a:srgbClr val="000000"/>
                </a:solidFill>
                <a:latin typeface="Rubik"/>
                <a:ea typeface="Rubik"/>
                <a:cs typeface="Rubik"/>
                <a:sym typeface="Rubik"/>
              </a:rPr>
              <a:t>Al comprender completamente los requisitos, se pueden tomar decisiones de diseño informadas y asegurarse de que el sistema resultante cumpla con las expectativas y necesidades de los usuarios finales. Esto también ayuda a evitar cambios de diseño costosos y retrasos en el desarrollo a medida que surgen nuevos requisitos.</a:t>
            </a:r>
            <a:endParaRPr b="0" i="0" sz="1900" u="none" cap="none" strike="noStrike">
              <a:solidFill>
                <a:srgbClr val="000000"/>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7" name="Shape 237"/>
        <p:cNvGrpSpPr/>
        <p:nvPr/>
      </p:nvGrpSpPr>
      <p:grpSpPr>
        <a:xfrm>
          <a:off x="0" y="0"/>
          <a:ext cx="0" cy="0"/>
          <a:chOff x="0" y="0"/>
          <a:chExt cx="0" cy="0"/>
        </a:xfrm>
      </p:grpSpPr>
      <p:pic>
        <p:nvPicPr>
          <p:cNvPr descr="preencoded.png" id="238" name="Google Shape;238;g258365bf2b5_1_81"/>
          <p:cNvPicPr preferRelativeResize="0"/>
          <p:nvPr/>
        </p:nvPicPr>
        <p:blipFill rotWithShape="1">
          <a:blip r:embed="rId3">
            <a:alphaModFix/>
          </a:blip>
          <a:srcRect b="0" l="0" r="0" t="0"/>
          <a:stretch/>
        </p:blipFill>
        <p:spPr>
          <a:xfrm>
            <a:off x="0" y="9339560"/>
            <a:ext cx="15240000" cy="185440"/>
          </a:xfrm>
          <a:prstGeom prst="rect">
            <a:avLst/>
          </a:prstGeom>
          <a:noFill/>
          <a:ln>
            <a:noFill/>
          </a:ln>
        </p:spPr>
      </p:pic>
      <p:sp>
        <p:nvSpPr>
          <p:cNvPr id="239" name="Google Shape;239;g258365bf2b5_1_81"/>
          <p:cNvSpPr/>
          <p:nvPr/>
        </p:nvSpPr>
        <p:spPr>
          <a:xfrm>
            <a:off x="1110150" y="3262525"/>
            <a:ext cx="13019700" cy="27072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chemeClr val="dk1"/>
              </a:buClr>
              <a:buSzPts val="1100"/>
              <a:buFont typeface="Arial"/>
              <a:buNone/>
            </a:pPr>
            <a:r>
              <a:rPr lang="en-US" sz="4800">
                <a:solidFill>
                  <a:srgbClr val="1B2487"/>
                </a:solidFill>
                <a:latin typeface="Rubik Medium"/>
                <a:ea typeface="Rubik Medium"/>
                <a:cs typeface="Rubik Medium"/>
                <a:sym typeface="Rubik Medium"/>
              </a:rPr>
              <a:t>Ejemplo básico de un documento de Recopilación de Requisitos para un sistema de “</a:t>
            </a:r>
            <a:r>
              <a:rPr i="1" lang="en-US" sz="4800">
                <a:solidFill>
                  <a:srgbClr val="1B2487"/>
                </a:solidFill>
                <a:latin typeface="Rubik Medium"/>
                <a:ea typeface="Rubik Medium"/>
                <a:cs typeface="Rubik Medium"/>
                <a:sym typeface="Rubik Medium"/>
              </a:rPr>
              <a:t>Gestión de ventas</a:t>
            </a:r>
            <a:r>
              <a:rPr lang="en-US" sz="4800">
                <a:solidFill>
                  <a:srgbClr val="1B2487"/>
                </a:solidFill>
                <a:latin typeface="Rubik Medium"/>
                <a:ea typeface="Rubik Medium"/>
                <a:cs typeface="Rubik Medium"/>
                <a:sym typeface="Rubik Medium"/>
              </a:rPr>
              <a:t>”:</a:t>
            </a:r>
            <a:endParaRPr sz="4800">
              <a:solidFill>
                <a:srgbClr val="1B2487"/>
              </a:solidFill>
              <a:latin typeface="Rubik Medium"/>
              <a:ea typeface="Rubik Medium"/>
              <a:cs typeface="Rubik Medium"/>
              <a:sym typeface="Rubik Medium"/>
            </a:endParaRPr>
          </a:p>
          <a:p>
            <a:pPr indent="0" lvl="0" marL="457200" marR="0" rtl="0" algn="ctr">
              <a:lnSpc>
                <a:spcPct val="140000"/>
              </a:lnSpc>
              <a:spcBef>
                <a:spcPts val="0"/>
              </a:spcBef>
              <a:spcAft>
                <a:spcPts val="0"/>
              </a:spcAft>
              <a:buClr>
                <a:srgbClr val="000000"/>
              </a:buClr>
              <a:buSzPts val="1800"/>
              <a:buFont typeface="Arial"/>
              <a:buNone/>
            </a:pPr>
            <a:r>
              <a:t/>
            </a:r>
            <a:endParaRPr b="0" i="0" sz="1800" u="none" cap="none" strike="noStrike">
              <a:solidFill>
                <a:srgbClr val="1B2487"/>
              </a:solidFill>
              <a:latin typeface="Rubik"/>
              <a:ea typeface="Rubik"/>
              <a:cs typeface="Rubik"/>
              <a:sym typeface="Rubik"/>
            </a:endParaRPr>
          </a:p>
        </p:txBody>
      </p:sp>
      <p:pic>
        <p:nvPicPr>
          <p:cNvPr descr="preencoded.png" id="240" name="Google Shape;240;g258365bf2b5_1_81"/>
          <p:cNvPicPr preferRelativeResize="0"/>
          <p:nvPr/>
        </p:nvPicPr>
        <p:blipFill rotWithShape="1">
          <a:blip r:embed="rId4">
            <a:alphaModFix/>
          </a:blip>
          <a:srcRect b="0" l="0" r="0" t="0"/>
          <a:stretch/>
        </p:blipFill>
        <p:spPr>
          <a:xfrm>
            <a:off x="723900" y="415016"/>
            <a:ext cx="13811250" cy="47625"/>
          </a:xfrm>
          <a:prstGeom prst="rect">
            <a:avLst/>
          </a:prstGeom>
          <a:noFill/>
          <a:ln>
            <a:noFill/>
          </a:ln>
        </p:spPr>
      </p:pic>
      <p:sp>
        <p:nvSpPr>
          <p:cNvPr id="241" name="Google Shape;241;g258365bf2b5_1_81"/>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b="0" i="0" lang="en-US" sz="1800" u="none" cap="none" strike="noStrike">
                <a:solidFill>
                  <a:srgbClr val="1B2487"/>
                </a:solidFill>
                <a:latin typeface="Rubik"/>
                <a:ea typeface="Rubik"/>
                <a:cs typeface="Rubik"/>
                <a:sym typeface="Rubik"/>
              </a:rPr>
              <a:t>Arquitectura TI y Patrones de diseño de Sistemas.</a:t>
            </a:r>
            <a:endParaRPr b="0" i="0" sz="1800" u="none" cap="none" strike="noStrike">
              <a:solidFill>
                <a:srgbClr val="1B2487"/>
              </a:solidFill>
              <a:latin typeface="Rubik"/>
              <a:ea typeface="Rubik"/>
              <a:cs typeface="Rubik"/>
              <a:sym typeface="Rubik"/>
            </a:endParaRPr>
          </a:p>
        </p:txBody>
      </p:sp>
      <p:sp>
        <p:nvSpPr>
          <p:cNvPr id="242" name="Google Shape;242;g258365bf2b5_1_81"/>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b="0" i="0" lang="en-US" sz="1800" u="none" cap="none" strike="noStrike">
                <a:solidFill>
                  <a:srgbClr val="1B2487"/>
                </a:solidFill>
                <a:latin typeface="Rubik Light"/>
                <a:ea typeface="Rubik Light"/>
                <a:cs typeface="Rubik Light"/>
                <a:sym typeface="Rubik Light"/>
              </a:rPr>
              <a:t>2023</a:t>
            </a:r>
            <a:endParaRPr b="0" i="0" sz="1800" u="none" cap="none" strike="noStrike">
              <a:solidFill>
                <a:schemeClr val="dk1"/>
              </a:solidFill>
              <a:latin typeface="Calibri"/>
              <a:ea typeface="Calibri"/>
              <a:cs typeface="Calibri"/>
              <a:sym typeface="Calibri"/>
            </a:endParaRPr>
          </a:p>
        </p:txBody>
      </p:sp>
      <p:pic>
        <p:nvPicPr>
          <p:cNvPr id="243" name="Google Shape;243;g258365bf2b5_1_81">
            <a:hlinkClick r:id="rId5"/>
          </p:cNvPr>
          <p:cNvPicPr preferRelativeResize="0"/>
          <p:nvPr/>
        </p:nvPicPr>
        <p:blipFill>
          <a:blip r:embed="rId6">
            <a:alphaModFix/>
          </a:blip>
          <a:stretch>
            <a:fillRect/>
          </a:stretch>
        </p:blipFill>
        <p:spPr>
          <a:xfrm>
            <a:off x="4228500" y="6791325"/>
            <a:ext cx="6934800" cy="795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8" name="Shape 248"/>
        <p:cNvGrpSpPr/>
        <p:nvPr/>
      </p:nvGrpSpPr>
      <p:grpSpPr>
        <a:xfrm>
          <a:off x="0" y="0"/>
          <a:ext cx="0" cy="0"/>
          <a:chOff x="0" y="0"/>
          <a:chExt cx="0" cy="0"/>
        </a:xfrm>
      </p:grpSpPr>
      <p:pic>
        <p:nvPicPr>
          <p:cNvPr descr="preencoded.png" id="249" name="Google Shape;249;g1e439e048a8_0_38"/>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50" name="Google Shape;250;g1e439e048a8_0_38"/>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251" name="Google Shape;251;g1e439e048a8_0_38"/>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52" name="Google Shape;252;g1e439e048a8_0_38"/>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53" name="Google Shape;253;g1e439e048a8_0_38"/>
          <p:cNvSpPr/>
          <p:nvPr/>
        </p:nvSpPr>
        <p:spPr>
          <a:xfrm>
            <a:off x="6601600" y="3529750"/>
            <a:ext cx="8205600" cy="23730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Aproveche los patrones de diseño probados para abordar los problemas de</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diseño recurrentes y mejorar la arquitectura general.</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7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7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700" u="none" cap="none" strike="noStrike">
              <a:solidFill>
                <a:schemeClr val="dk1"/>
              </a:solidFill>
              <a:latin typeface="Rubik"/>
              <a:ea typeface="Rubik"/>
              <a:cs typeface="Rubik"/>
              <a:sym typeface="Rubik"/>
            </a:endParaRPr>
          </a:p>
        </p:txBody>
      </p:sp>
      <p:sp>
        <p:nvSpPr>
          <p:cNvPr id="254" name="Google Shape;254;g1e439e048a8_0_38"/>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55" name="Google Shape;255;g1e439e048a8_0_38"/>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56" name="Google Shape;256;g1e439e048a8_0_38"/>
          <p:cNvSpPr/>
          <p:nvPr/>
        </p:nvSpPr>
        <p:spPr>
          <a:xfrm>
            <a:off x="981675" y="3656200"/>
            <a:ext cx="4217100" cy="272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6.2: Patrones de diseño.</a:t>
            </a:r>
            <a:endParaRPr b="1" sz="31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257" name="Google Shape;257;g1e439e048a8_0_38"/>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258" name="Google Shape;258;g1e439e048a8_0_38"/>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3" name="Shape 263"/>
        <p:cNvGrpSpPr/>
        <p:nvPr/>
      </p:nvGrpSpPr>
      <p:grpSpPr>
        <a:xfrm>
          <a:off x="0" y="0"/>
          <a:ext cx="0" cy="0"/>
          <a:chOff x="0" y="0"/>
          <a:chExt cx="0" cy="0"/>
        </a:xfrm>
      </p:grpSpPr>
      <p:pic>
        <p:nvPicPr>
          <p:cNvPr descr="preencoded.png" id="264" name="Google Shape;264;g1e439e048a8_0_52"/>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65" name="Google Shape;265;g1e439e048a8_0_52"/>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266" name="Google Shape;266;g1e439e048a8_0_52"/>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67" name="Google Shape;267;g1e439e048a8_0_52"/>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68" name="Google Shape;268;g1e439e048a8_0_52"/>
          <p:cNvSpPr/>
          <p:nvPr/>
        </p:nvSpPr>
        <p:spPr>
          <a:xfrm>
            <a:off x="6601600" y="3529750"/>
            <a:ext cx="8205600" cy="2313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Documente sus decisiones de diseño, suposiciones y fundamentos para Refina tu diseño a través de múltiples iteraciones y comentarios, permitiéndole evolucionar y mejorar.</a:t>
            </a:r>
            <a:endParaRPr b="0" i="0" sz="1700" u="none" cap="none" strike="noStrike">
              <a:solidFill>
                <a:schemeClr val="dk1"/>
              </a:solidFill>
              <a:latin typeface="Rubik"/>
              <a:ea typeface="Rubik"/>
              <a:cs typeface="Rubik"/>
              <a:sym typeface="Rubik"/>
            </a:endParaRPr>
          </a:p>
        </p:txBody>
      </p:sp>
      <p:sp>
        <p:nvSpPr>
          <p:cNvPr id="269" name="Google Shape;269;g1e439e048a8_0_52"/>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70" name="Google Shape;270;g1e439e048a8_0_52"/>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71" name="Google Shape;271;g1e439e048a8_0_52"/>
          <p:cNvSpPr/>
          <p:nvPr/>
        </p:nvSpPr>
        <p:spPr>
          <a:xfrm>
            <a:off x="614725" y="4066750"/>
            <a:ext cx="4576800" cy="6414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6.3: Documentación</a:t>
            </a:r>
            <a:endParaRPr b="1" i="0" sz="31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272" name="Google Shape;272;g1e439e048a8_0_52"/>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273" name="Google Shape;273;g1e439e048a8_0_52"/>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8" name="Shape 278"/>
        <p:cNvGrpSpPr/>
        <p:nvPr/>
      </p:nvGrpSpPr>
      <p:grpSpPr>
        <a:xfrm>
          <a:off x="0" y="0"/>
          <a:ext cx="0" cy="0"/>
          <a:chOff x="0" y="0"/>
          <a:chExt cx="0" cy="0"/>
        </a:xfrm>
      </p:grpSpPr>
      <p:pic>
        <p:nvPicPr>
          <p:cNvPr descr="preencoded.png" id="279" name="Google Shape;279;g1e439e048a8_0_66"/>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80" name="Google Shape;280;g1e439e048a8_0_66"/>
          <p:cNvPicPr preferRelativeResize="0"/>
          <p:nvPr/>
        </p:nvPicPr>
        <p:blipFill rotWithShape="1">
          <a:blip r:embed="rId4">
            <a:alphaModFix amt="50000"/>
          </a:blip>
          <a:srcRect b="0" l="0" r="0" t="0"/>
          <a:stretch/>
        </p:blipFill>
        <p:spPr>
          <a:xfrm>
            <a:off x="0" y="76386"/>
            <a:ext cx="6038248" cy="9525000"/>
          </a:xfrm>
          <a:prstGeom prst="rect">
            <a:avLst/>
          </a:prstGeom>
          <a:noFill/>
          <a:ln>
            <a:noFill/>
          </a:ln>
        </p:spPr>
      </p:pic>
      <p:pic>
        <p:nvPicPr>
          <p:cNvPr descr="preencoded.png" id="281" name="Google Shape;281;g1e439e048a8_0_66"/>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82" name="Google Shape;282;g1e439e048a8_0_66"/>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83" name="Google Shape;283;g1e439e048a8_0_66"/>
          <p:cNvSpPr/>
          <p:nvPr/>
        </p:nvSpPr>
        <p:spPr>
          <a:xfrm>
            <a:off x="6601600" y="3529750"/>
            <a:ext cx="8224200" cy="21471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Refina tu diseño a través de múltiples iteraciones y comentarios, permitiéndole evolucionar y mejorar.</a:t>
            </a:r>
            <a:endParaRPr b="0" i="0" sz="1700" u="none" cap="none" strike="noStrike">
              <a:solidFill>
                <a:srgbClr val="000000"/>
              </a:solidFill>
              <a:latin typeface="Rubik"/>
              <a:ea typeface="Rubik"/>
              <a:cs typeface="Rubik"/>
              <a:sym typeface="Rubik"/>
            </a:endParaRPr>
          </a:p>
        </p:txBody>
      </p:sp>
      <p:sp>
        <p:nvSpPr>
          <p:cNvPr id="284" name="Google Shape;284;g1e439e048a8_0_66"/>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285" name="Google Shape;285;g1e439e048a8_0_66"/>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286" name="Google Shape;286;g1e439e048a8_0_66"/>
          <p:cNvSpPr/>
          <p:nvPr/>
        </p:nvSpPr>
        <p:spPr>
          <a:xfrm>
            <a:off x="981675" y="3656200"/>
            <a:ext cx="45981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6.4: Diseño iterativo:</a:t>
            </a:r>
            <a:endParaRPr b="1" i="0" sz="31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287" name="Google Shape;287;g1e439e048a8_0_66"/>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288" name="Google Shape;288;g1e439e048a8_0_66"/>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30" name="Shape 30"/>
        <p:cNvGrpSpPr/>
        <p:nvPr/>
      </p:nvGrpSpPr>
      <p:grpSpPr>
        <a:xfrm>
          <a:off x="0" y="0"/>
          <a:ext cx="0" cy="0"/>
          <a:chOff x="0" y="0"/>
          <a:chExt cx="0" cy="0"/>
        </a:xfrm>
      </p:grpSpPr>
      <p:pic>
        <p:nvPicPr>
          <p:cNvPr descr="preencoded.png" id="31" name="Google Shape;31;p4"/>
          <p:cNvPicPr preferRelativeResize="0"/>
          <p:nvPr/>
        </p:nvPicPr>
        <p:blipFill rotWithShape="1">
          <a:blip r:embed="rId3">
            <a:alphaModFix/>
          </a:blip>
          <a:srcRect b="0" l="0" r="0" t="0"/>
          <a:stretch/>
        </p:blipFill>
        <p:spPr>
          <a:xfrm>
            <a:off x="13414153" y="432249"/>
            <a:ext cx="1076318" cy="1076319"/>
          </a:xfrm>
          <a:prstGeom prst="rect">
            <a:avLst/>
          </a:prstGeom>
          <a:noFill/>
          <a:ln>
            <a:noFill/>
          </a:ln>
        </p:spPr>
      </p:pic>
      <p:pic>
        <p:nvPicPr>
          <p:cNvPr descr="preencoded.png" id="32" name="Google Shape;32;p4"/>
          <p:cNvPicPr preferRelativeResize="0"/>
          <p:nvPr/>
        </p:nvPicPr>
        <p:blipFill rotWithShape="1">
          <a:blip r:embed="rId4">
            <a:alphaModFix/>
          </a:blip>
          <a:srcRect b="0" l="0" r="0" t="0"/>
          <a:stretch/>
        </p:blipFill>
        <p:spPr>
          <a:xfrm>
            <a:off x="0" y="0"/>
            <a:ext cx="2667000" cy="9525000"/>
          </a:xfrm>
          <a:prstGeom prst="rect">
            <a:avLst/>
          </a:prstGeom>
          <a:noFill/>
          <a:ln>
            <a:noFill/>
          </a:ln>
        </p:spPr>
      </p:pic>
      <p:pic>
        <p:nvPicPr>
          <p:cNvPr descr="preencoded.png" id="33" name="Google Shape;33;p4"/>
          <p:cNvPicPr preferRelativeResize="0"/>
          <p:nvPr/>
        </p:nvPicPr>
        <p:blipFill rotWithShape="1">
          <a:blip r:embed="rId5">
            <a:alphaModFix/>
          </a:blip>
          <a:srcRect b="0" l="0" r="0" t="0"/>
          <a:stretch/>
        </p:blipFill>
        <p:spPr>
          <a:xfrm>
            <a:off x="3952875" y="3200400"/>
            <a:ext cx="9372600" cy="19050"/>
          </a:xfrm>
          <a:prstGeom prst="rect">
            <a:avLst/>
          </a:prstGeom>
          <a:noFill/>
          <a:ln>
            <a:noFill/>
          </a:ln>
        </p:spPr>
      </p:pic>
      <p:pic>
        <p:nvPicPr>
          <p:cNvPr descr="preencoded.png" id="34" name="Google Shape;34;p4"/>
          <p:cNvPicPr preferRelativeResize="0"/>
          <p:nvPr/>
        </p:nvPicPr>
        <p:blipFill rotWithShape="1">
          <a:blip r:embed="rId5">
            <a:alphaModFix/>
          </a:blip>
          <a:srcRect b="0" l="0" r="0" t="0"/>
          <a:stretch/>
        </p:blipFill>
        <p:spPr>
          <a:xfrm>
            <a:off x="3952875" y="6591300"/>
            <a:ext cx="9372600" cy="19050"/>
          </a:xfrm>
          <a:prstGeom prst="rect">
            <a:avLst/>
          </a:prstGeom>
          <a:noFill/>
          <a:ln>
            <a:noFill/>
          </a:ln>
        </p:spPr>
      </p:pic>
      <p:pic>
        <p:nvPicPr>
          <p:cNvPr descr="preencoded.png" id="35" name="Google Shape;35;p4"/>
          <p:cNvPicPr preferRelativeResize="0"/>
          <p:nvPr/>
        </p:nvPicPr>
        <p:blipFill rotWithShape="1">
          <a:blip r:embed="rId5">
            <a:alphaModFix/>
          </a:blip>
          <a:srcRect b="0" l="0" r="0" t="0"/>
          <a:stretch/>
        </p:blipFill>
        <p:spPr>
          <a:xfrm>
            <a:off x="3952875" y="4267200"/>
            <a:ext cx="9372600" cy="19050"/>
          </a:xfrm>
          <a:prstGeom prst="rect">
            <a:avLst/>
          </a:prstGeom>
          <a:noFill/>
          <a:ln>
            <a:noFill/>
          </a:ln>
        </p:spPr>
      </p:pic>
      <p:pic>
        <p:nvPicPr>
          <p:cNvPr descr="preencoded.png" id="36" name="Google Shape;36;p4"/>
          <p:cNvPicPr preferRelativeResize="0"/>
          <p:nvPr/>
        </p:nvPicPr>
        <p:blipFill rotWithShape="1">
          <a:blip r:embed="rId5">
            <a:alphaModFix/>
          </a:blip>
          <a:srcRect b="0" l="0" r="0" t="0"/>
          <a:stretch/>
        </p:blipFill>
        <p:spPr>
          <a:xfrm>
            <a:off x="3952875" y="7658100"/>
            <a:ext cx="9372600" cy="19050"/>
          </a:xfrm>
          <a:prstGeom prst="rect">
            <a:avLst/>
          </a:prstGeom>
          <a:noFill/>
          <a:ln>
            <a:noFill/>
          </a:ln>
        </p:spPr>
      </p:pic>
      <p:pic>
        <p:nvPicPr>
          <p:cNvPr descr="preencoded.png" id="37" name="Google Shape;37;p4"/>
          <p:cNvPicPr preferRelativeResize="0"/>
          <p:nvPr/>
        </p:nvPicPr>
        <p:blipFill rotWithShape="1">
          <a:blip r:embed="rId5">
            <a:alphaModFix/>
          </a:blip>
          <a:srcRect b="0" l="0" r="0" t="0"/>
          <a:stretch/>
        </p:blipFill>
        <p:spPr>
          <a:xfrm>
            <a:off x="3952875" y="5429250"/>
            <a:ext cx="9372600" cy="19050"/>
          </a:xfrm>
          <a:prstGeom prst="rect">
            <a:avLst/>
          </a:prstGeom>
          <a:noFill/>
          <a:ln>
            <a:noFill/>
          </a:ln>
        </p:spPr>
      </p:pic>
      <p:sp>
        <p:nvSpPr>
          <p:cNvPr id="38" name="Google Shape;38;p4"/>
          <p:cNvSpPr/>
          <p:nvPr/>
        </p:nvSpPr>
        <p:spPr>
          <a:xfrm>
            <a:off x="3933825" y="2638425"/>
            <a:ext cx="91344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rgbClr val="FFFFFF"/>
              </a:buClr>
              <a:buSzPts val="2700"/>
              <a:buFont typeface="Rubik"/>
              <a:buNone/>
            </a:pPr>
            <a:r>
              <a:rPr b="0" i="0" lang="en-US" sz="2700" u="none" cap="none" strike="noStrike">
                <a:solidFill>
                  <a:srgbClr val="FFFFFF"/>
                </a:solidFill>
                <a:highlight>
                  <a:srgbClr val="16DB94"/>
                </a:highlight>
                <a:latin typeface="Rubik"/>
                <a:ea typeface="Rubik"/>
                <a:cs typeface="Rubik"/>
                <a:sym typeface="Rubik"/>
              </a:rPr>
              <a:t>Día 1: Introducción a la Arquitectura de Sistemas</a:t>
            </a:r>
            <a:endParaRPr b="0" i="0" sz="2700" u="none" cap="none" strike="noStrike">
              <a:solidFill>
                <a:schemeClr val="dk1"/>
              </a:solidFill>
              <a:highlight>
                <a:srgbClr val="16DB94"/>
              </a:highlight>
              <a:latin typeface="Calibri"/>
              <a:ea typeface="Calibri"/>
              <a:cs typeface="Calibri"/>
              <a:sym typeface="Calibri"/>
            </a:endParaRPr>
          </a:p>
        </p:txBody>
      </p:sp>
      <p:sp>
        <p:nvSpPr>
          <p:cNvPr id="39" name="Google Shape;39;p4"/>
          <p:cNvSpPr/>
          <p:nvPr/>
        </p:nvSpPr>
        <p:spPr>
          <a:xfrm>
            <a:off x="13068300" y="2638425"/>
            <a:ext cx="257100" cy="409500"/>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1</a:t>
            </a:r>
            <a:endParaRPr b="0" i="0" sz="2700" u="none" cap="none" strike="noStrike">
              <a:solidFill>
                <a:schemeClr val="dk1"/>
              </a:solidFill>
              <a:latin typeface="Calibri"/>
              <a:ea typeface="Calibri"/>
              <a:cs typeface="Calibri"/>
              <a:sym typeface="Calibri"/>
            </a:endParaRPr>
          </a:p>
        </p:txBody>
      </p:sp>
      <p:sp>
        <p:nvSpPr>
          <p:cNvPr id="40" name="Google Shape;40;p4"/>
          <p:cNvSpPr/>
          <p:nvPr/>
        </p:nvSpPr>
        <p:spPr>
          <a:xfrm>
            <a:off x="3933825" y="4867275"/>
            <a:ext cx="89631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highlight>
                  <a:schemeClr val="accent2"/>
                </a:highlight>
                <a:latin typeface="Rubik"/>
                <a:ea typeface="Rubik"/>
                <a:cs typeface="Rubik"/>
                <a:sym typeface="Rubik"/>
              </a:rPr>
              <a:t>Día 3: Integración de Sistemas y Servicios</a:t>
            </a:r>
            <a:endParaRPr b="0" i="0" sz="2700" u="none" cap="none" strike="noStrike">
              <a:solidFill>
                <a:srgbClr val="FFFFFF"/>
              </a:solidFill>
              <a:highlight>
                <a:schemeClr val="accent2"/>
              </a:highlight>
              <a:latin typeface="Rubik"/>
              <a:ea typeface="Rubik"/>
              <a:cs typeface="Rubik"/>
              <a:sym typeface="Rubik"/>
            </a:endParaRPr>
          </a:p>
          <a:p>
            <a:pPr indent="0" lvl="0" marL="0" marR="0" rtl="0" algn="l">
              <a:lnSpc>
                <a:spcPct val="119444"/>
              </a:lnSpc>
              <a:spcBef>
                <a:spcPts val="0"/>
              </a:spcBef>
              <a:spcAft>
                <a:spcPts val="0"/>
              </a:spcAft>
              <a:buClr>
                <a:schemeClr val="dk1"/>
              </a:buClr>
              <a:buSzPts val="1100"/>
              <a:buFont typeface="Arial"/>
              <a:buNone/>
            </a:pPr>
            <a:r>
              <a:t/>
            </a:r>
            <a:endParaRPr b="0" i="0" sz="2700" u="none" cap="none" strike="noStrike">
              <a:solidFill>
                <a:srgbClr val="FFFFFF"/>
              </a:solidFill>
              <a:latin typeface="Rubik"/>
              <a:ea typeface="Rubik"/>
              <a:cs typeface="Rubik"/>
              <a:sym typeface="Rubik"/>
            </a:endParaRPr>
          </a:p>
          <a:p>
            <a:pPr indent="0" lvl="0" marL="0" marR="0" rtl="0" algn="l">
              <a:lnSpc>
                <a:spcPct val="119444"/>
              </a:lnSpc>
              <a:spcBef>
                <a:spcPts val="0"/>
              </a:spcBef>
              <a:spcAft>
                <a:spcPts val="0"/>
              </a:spcAft>
              <a:buClr>
                <a:srgbClr val="FFFFFF"/>
              </a:buClr>
              <a:buSzPts val="2700"/>
              <a:buFont typeface="Rubik"/>
              <a:buNone/>
            </a:pPr>
            <a:r>
              <a:t/>
            </a:r>
            <a:endParaRPr b="0" i="0" sz="2700" u="none" cap="none" strike="noStrike">
              <a:solidFill>
                <a:srgbClr val="FFFFFF"/>
              </a:solidFill>
              <a:latin typeface="Rubik"/>
              <a:ea typeface="Rubik"/>
              <a:cs typeface="Rubik"/>
              <a:sym typeface="Rubik"/>
            </a:endParaRPr>
          </a:p>
        </p:txBody>
      </p:sp>
      <p:sp>
        <p:nvSpPr>
          <p:cNvPr id="41" name="Google Shape;41;p4"/>
          <p:cNvSpPr/>
          <p:nvPr/>
        </p:nvSpPr>
        <p:spPr>
          <a:xfrm>
            <a:off x="12906375" y="4867275"/>
            <a:ext cx="419100"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3</a:t>
            </a:r>
            <a:endParaRPr b="0" i="0" sz="2700" u="none" cap="none" strike="noStrike">
              <a:solidFill>
                <a:schemeClr val="dk1"/>
              </a:solidFill>
              <a:latin typeface="Calibri"/>
              <a:ea typeface="Calibri"/>
              <a:cs typeface="Calibri"/>
              <a:sym typeface="Calibri"/>
            </a:endParaRPr>
          </a:p>
        </p:txBody>
      </p:sp>
      <p:sp>
        <p:nvSpPr>
          <p:cNvPr id="42" name="Google Shape;42;p4"/>
          <p:cNvSpPr/>
          <p:nvPr/>
        </p:nvSpPr>
        <p:spPr>
          <a:xfrm>
            <a:off x="3933825" y="7077075"/>
            <a:ext cx="90108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latin typeface="Rubik"/>
                <a:ea typeface="Rubik"/>
                <a:cs typeface="Rubik"/>
                <a:sym typeface="Rubik"/>
              </a:rPr>
              <a:t>Día 5: Casos Prácticos y Conclusiones</a:t>
            </a:r>
            <a:endParaRPr b="0" i="0" sz="2700" u="none" cap="none" strike="noStrike">
              <a:solidFill>
                <a:srgbClr val="FFFFFF"/>
              </a:solidFill>
              <a:latin typeface="Rubik"/>
              <a:ea typeface="Rubik"/>
              <a:cs typeface="Rubik"/>
              <a:sym typeface="Rubik"/>
            </a:endParaRPr>
          </a:p>
        </p:txBody>
      </p:sp>
      <p:sp>
        <p:nvSpPr>
          <p:cNvPr id="43" name="Google Shape;43;p4"/>
          <p:cNvSpPr/>
          <p:nvPr/>
        </p:nvSpPr>
        <p:spPr>
          <a:xfrm>
            <a:off x="12915900" y="7077075"/>
            <a:ext cx="409575"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5</a:t>
            </a:r>
            <a:endParaRPr b="0" i="0" sz="2700" u="none" cap="none" strike="noStrike">
              <a:solidFill>
                <a:schemeClr val="dk1"/>
              </a:solidFill>
              <a:latin typeface="Calibri"/>
              <a:ea typeface="Calibri"/>
              <a:cs typeface="Calibri"/>
              <a:sym typeface="Calibri"/>
            </a:endParaRPr>
          </a:p>
        </p:txBody>
      </p:sp>
      <p:sp>
        <p:nvSpPr>
          <p:cNvPr id="44" name="Google Shape;44;p4"/>
          <p:cNvSpPr/>
          <p:nvPr/>
        </p:nvSpPr>
        <p:spPr>
          <a:xfrm>
            <a:off x="3933825" y="3705225"/>
            <a:ext cx="90108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highlight>
                  <a:srgbClr val="16DB94"/>
                </a:highlight>
                <a:latin typeface="Rubik"/>
                <a:ea typeface="Rubik"/>
                <a:cs typeface="Rubik"/>
                <a:sym typeface="Rubik"/>
              </a:rPr>
              <a:t>Día 2: Diseño de la Arquitectura de Sistemas</a:t>
            </a:r>
            <a:endParaRPr b="0" i="0" sz="2700" u="none" cap="none" strike="noStrike">
              <a:solidFill>
                <a:srgbClr val="FFFFFF"/>
              </a:solidFill>
              <a:highlight>
                <a:srgbClr val="16DB94"/>
              </a:highlight>
              <a:latin typeface="Rubik"/>
              <a:ea typeface="Rubik"/>
              <a:cs typeface="Rubik"/>
              <a:sym typeface="Rubik"/>
            </a:endParaRPr>
          </a:p>
        </p:txBody>
      </p:sp>
      <p:sp>
        <p:nvSpPr>
          <p:cNvPr id="45" name="Google Shape;45;p4"/>
          <p:cNvSpPr/>
          <p:nvPr/>
        </p:nvSpPr>
        <p:spPr>
          <a:xfrm>
            <a:off x="12896850" y="3705225"/>
            <a:ext cx="428625"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2</a:t>
            </a:r>
            <a:endParaRPr b="0" i="0" sz="2700" u="none" cap="none" strike="noStrike">
              <a:solidFill>
                <a:schemeClr val="dk1"/>
              </a:solidFill>
              <a:latin typeface="Calibri"/>
              <a:ea typeface="Calibri"/>
              <a:cs typeface="Calibri"/>
              <a:sym typeface="Calibri"/>
            </a:endParaRPr>
          </a:p>
        </p:txBody>
      </p:sp>
      <p:sp>
        <p:nvSpPr>
          <p:cNvPr id="46" name="Google Shape;46;p4"/>
          <p:cNvSpPr/>
          <p:nvPr/>
        </p:nvSpPr>
        <p:spPr>
          <a:xfrm>
            <a:off x="3933825" y="6029325"/>
            <a:ext cx="9010800" cy="409500"/>
          </a:xfrm>
          <a:prstGeom prst="rect">
            <a:avLst/>
          </a:prstGeom>
          <a:noFill/>
          <a:ln>
            <a:noFill/>
          </a:ln>
        </p:spPr>
        <p:txBody>
          <a:bodyPr anchorCtr="0" anchor="t" bIns="0" lIns="0" spcFirstLastPara="1" rIns="0" wrap="square" tIns="0">
            <a:noAutofit/>
          </a:bodyPr>
          <a:lstStyle/>
          <a:p>
            <a:pPr indent="0" lvl="0" marL="0" marR="0" rtl="0" algn="l">
              <a:lnSpc>
                <a:spcPct val="119444"/>
              </a:lnSpc>
              <a:spcBef>
                <a:spcPts val="0"/>
              </a:spcBef>
              <a:spcAft>
                <a:spcPts val="0"/>
              </a:spcAft>
              <a:buClr>
                <a:schemeClr val="dk1"/>
              </a:buClr>
              <a:buSzPts val="1100"/>
              <a:buFont typeface="Arial"/>
              <a:buNone/>
            </a:pPr>
            <a:r>
              <a:rPr b="0" i="0" lang="en-US" sz="2700" u="none" cap="none" strike="noStrike">
                <a:solidFill>
                  <a:srgbClr val="FFFFFF"/>
                </a:solidFill>
                <a:latin typeface="Rubik"/>
                <a:ea typeface="Rubik"/>
                <a:cs typeface="Rubik"/>
                <a:sym typeface="Rubik"/>
              </a:rPr>
              <a:t>Día 4: Escalabilidad y Rendimiento</a:t>
            </a:r>
            <a:endParaRPr b="0" i="0" sz="2700" u="none" cap="none" strike="noStrike">
              <a:solidFill>
                <a:srgbClr val="FFFFFF"/>
              </a:solidFill>
              <a:latin typeface="Rubik"/>
              <a:ea typeface="Rubik"/>
              <a:cs typeface="Rubik"/>
              <a:sym typeface="Rubik"/>
            </a:endParaRPr>
          </a:p>
          <a:p>
            <a:pPr indent="0" lvl="0" marL="0" marR="0" rtl="0" algn="l">
              <a:lnSpc>
                <a:spcPct val="119444"/>
              </a:lnSpc>
              <a:spcBef>
                <a:spcPts val="0"/>
              </a:spcBef>
              <a:spcAft>
                <a:spcPts val="0"/>
              </a:spcAft>
              <a:buClr>
                <a:srgbClr val="FFFFFF"/>
              </a:buClr>
              <a:buSzPts val="2700"/>
              <a:buFont typeface="Rubik"/>
              <a:buNone/>
            </a:pPr>
            <a:r>
              <a:t/>
            </a:r>
            <a:endParaRPr b="0" i="0" sz="2700" u="none" cap="none" strike="noStrike">
              <a:solidFill>
                <a:srgbClr val="FFFFFF"/>
              </a:solidFill>
              <a:latin typeface="Rubik"/>
              <a:ea typeface="Rubik"/>
              <a:cs typeface="Rubik"/>
              <a:sym typeface="Rubik"/>
            </a:endParaRPr>
          </a:p>
        </p:txBody>
      </p:sp>
      <p:sp>
        <p:nvSpPr>
          <p:cNvPr id="47" name="Google Shape;47;p4"/>
          <p:cNvSpPr/>
          <p:nvPr/>
        </p:nvSpPr>
        <p:spPr>
          <a:xfrm>
            <a:off x="12944475" y="6029325"/>
            <a:ext cx="381000" cy="409575"/>
          </a:xfrm>
          <a:prstGeom prst="rect">
            <a:avLst/>
          </a:prstGeom>
          <a:noFill/>
          <a:ln>
            <a:noFill/>
          </a:ln>
        </p:spPr>
        <p:txBody>
          <a:bodyPr anchorCtr="0" anchor="t" bIns="0" lIns="0" spcFirstLastPara="1" rIns="0" wrap="square" tIns="0">
            <a:noAutofit/>
          </a:bodyPr>
          <a:lstStyle/>
          <a:p>
            <a:pPr indent="0" lvl="0" marL="0" marR="0" rtl="0" algn="r">
              <a:lnSpc>
                <a:spcPct val="119444"/>
              </a:lnSpc>
              <a:spcBef>
                <a:spcPts val="0"/>
              </a:spcBef>
              <a:spcAft>
                <a:spcPts val="0"/>
              </a:spcAft>
              <a:buClr>
                <a:srgbClr val="FFFFFF"/>
              </a:buClr>
              <a:buSzPts val="2700"/>
              <a:buFont typeface="Rubik"/>
              <a:buNone/>
            </a:pPr>
            <a:r>
              <a:rPr b="0" i="0" lang="en-US" sz="2700" u="none" cap="none" strike="noStrike">
                <a:solidFill>
                  <a:srgbClr val="FFFFFF"/>
                </a:solidFill>
                <a:latin typeface="Rubik"/>
                <a:ea typeface="Rubik"/>
                <a:cs typeface="Rubik"/>
                <a:sym typeface="Rubik"/>
              </a:rPr>
              <a:t>4</a:t>
            </a:r>
            <a:endParaRPr b="0" i="0" sz="2700" u="none" cap="none" strike="noStrike">
              <a:solidFill>
                <a:schemeClr val="dk1"/>
              </a:solidFill>
              <a:latin typeface="Calibri"/>
              <a:ea typeface="Calibri"/>
              <a:cs typeface="Calibri"/>
              <a:sym typeface="Calibri"/>
            </a:endParaRPr>
          </a:p>
        </p:txBody>
      </p:sp>
      <p:sp>
        <p:nvSpPr>
          <p:cNvPr id="48" name="Google Shape;48;p4"/>
          <p:cNvSpPr txBox="1"/>
          <p:nvPr/>
        </p:nvSpPr>
        <p:spPr>
          <a:xfrm>
            <a:off x="3733275" y="1352200"/>
            <a:ext cx="3000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4800"/>
              <a:buFont typeface="Arial"/>
              <a:buNone/>
            </a:pPr>
            <a:r>
              <a:rPr b="0" i="0" lang="en-US" sz="5000" u="none" cap="none" strike="noStrike">
                <a:solidFill>
                  <a:schemeClr val="lt1"/>
                </a:solidFill>
                <a:latin typeface="Rubik Medium"/>
                <a:ea typeface="Rubik Medium"/>
                <a:cs typeface="Rubik Medium"/>
                <a:sym typeface="Rubik Medium"/>
              </a:rPr>
              <a:t>Temario:</a:t>
            </a:r>
            <a:endParaRPr b="0" i="0" sz="1600" u="none" cap="none" strike="noStrike">
              <a:solidFill>
                <a:srgbClr val="000000"/>
              </a:solidFill>
              <a:latin typeface="Arial"/>
              <a:ea typeface="Arial"/>
              <a:cs typeface="Arial"/>
              <a:sym typeface="Arial"/>
            </a:endParaRPr>
          </a:p>
        </p:txBody>
      </p:sp>
      <p:pic>
        <p:nvPicPr>
          <p:cNvPr id="49" name="Google Shape;49;p4"/>
          <p:cNvPicPr preferRelativeResize="0"/>
          <p:nvPr/>
        </p:nvPicPr>
        <p:blipFill rotWithShape="1">
          <a:blip r:embed="rId6">
            <a:alphaModFix/>
          </a:blip>
          <a:srcRect b="0" l="0" r="0" t="0"/>
          <a:stretch/>
        </p:blipFill>
        <p:spPr>
          <a:xfrm>
            <a:off x="11719129" y="8462017"/>
            <a:ext cx="2749346" cy="5461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3" name="Shape 293"/>
        <p:cNvGrpSpPr/>
        <p:nvPr/>
      </p:nvGrpSpPr>
      <p:grpSpPr>
        <a:xfrm>
          <a:off x="0" y="0"/>
          <a:ext cx="0" cy="0"/>
          <a:chOff x="0" y="0"/>
          <a:chExt cx="0" cy="0"/>
        </a:xfrm>
      </p:grpSpPr>
      <p:pic>
        <p:nvPicPr>
          <p:cNvPr descr="preencoded.png" id="294" name="Google Shape;294;g1e439e048a8_0_88"/>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295" name="Google Shape;295;g1e439e048a8_0_88"/>
          <p:cNvPicPr preferRelativeResize="0"/>
          <p:nvPr/>
        </p:nvPicPr>
        <p:blipFill rotWithShape="1">
          <a:blip r:embed="rId4">
            <a:alphaModFix amt="50000"/>
          </a:blip>
          <a:srcRect b="0" l="0" r="0" t="0"/>
          <a:stretch/>
        </p:blipFill>
        <p:spPr>
          <a:xfrm>
            <a:off x="0" y="64511"/>
            <a:ext cx="6038248" cy="9525000"/>
          </a:xfrm>
          <a:prstGeom prst="rect">
            <a:avLst/>
          </a:prstGeom>
          <a:noFill/>
          <a:ln>
            <a:noFill/>
          </a:ln>
        </p:spPr>
      </p:pic>
      <p:pic>
        <p:nvPicPr>
          <p:cNvPr descr="preencoded.png" id="296" name="Google Shape;296;g1e439e048a8_0_88"/>
          <p:cNvPicPr preferRelativeResize="0"/>
          <p:nvPr/>
        </p:nvPicPr>
        <p:blipFill rotWithShape="1">
          <a:blip r:embed="rId5">
            <a:alphaModFix/>
          </a:blip>
          <a:srcRect b="0" l="0" r="0" t="0"/>
          <a:stretch/>
        </p:blipFill>
        <p:spPr>
          <a:xfrm>
            <a:off x="3787103" y="1978582"/>
            <a:ext cx="1057276" cy="1057276"/>
          </a:xfrm>
          <a:prstGeom prst="rect">
            <a:avLst/>
          </a:prstGeom>
          <a:noFill/>
          <a:ln>
            <a:noFill/>
          </a:ln>
        </p:spPr>
      </p:pic>
      <p:pic>
        <p:nvPicPr>
          <p:cNvPr descr="preencoded.png" id="297" name="Google Shape;297;g1e439e048a8_0_88"/>
          <p:cNvPicPr preferRelativeResize="0"/>
          <p:nvPr/>
        </p:nvPicPr>
        <p:blipFill rotWithShape="1">
          <a:blip r:embed="rId6">
            <a:alphaModFix/>
          </a:blip>
          <a:srcRect b="0" l="0" r="0" t="0"/>
          <a:stretch/>
        </p:blipFill>
        <p:spPr>
          <a:xfrm>
            <a:off x="614729" y="547688"/>
            <a:ext cx="14010544" cy="17818"/>
          </a:xfrm>
          <a:prstGeom prst="rect">
            <a:avLst/>
          </a:prstGeom>
          <a:noFill/>
          <a:ln>
            <a:noFill/>
          </a:ln>
        </p:spPr>
      </p:pic>
      <p:sp>
        <p:nvSpPr>
          <p:cNvPr id="298" name="Google Shape;298;g1e439e048a8_0_88"/>
          <p:cNvSpPr/>
          <p:nvPr/>
        </p:nvSpPr>
        <p:spPr>
          <a:xfrm>
            <a:off x="6601600" y="3529750"/>
            <a:ext cx="8224200" cy="2040300"/>
          </a:xfrm>
          <a:prstGeom prst="rect">
            <a:avLst/>
          </a:prstGeom>
          <a:noFill/>
          <a:ln>
            <a:noFill/>
          </a:ln>
        </p:spPr>
        <p:txBody>
          <a:bodyPr anchorCtr="0" anchor="t" bIns="0" lIns="0" spcFirstLastPara="1" rIns="0" wrap="square" tIns="0">
            <a:noAutofit/>
          </a:bodyPr>
          <a:lstStyle/>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Valide su diseño contra los requisitos y realice pruebas para identificar y</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rPr lang="en-US" sz="1700">
                <a:latin typeface="Rubik"/>
                <a:ea typeface="Rubik"/>
                <a:cs typeface="Rubik"/>
                <a:sym typeface="Rubik"/>
              </a:rPr>
              <a:t>abordar posibles problemas.</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a:p>
            <a:pPr indent="0" lvl="0" marL="0" marR="0" rtl="0" algn="just">
              <a:lnSpc>
                <a:spcPct val="150000"/>
              </a:lnSpc>
              <a:spcBef>
                <a:spcPts val="0"/>
              </a:spcBef>
              <a:spcAft>
                <a:spcPts val="0"/>
              </a:spcAft>
              <a:buClr>
                <a:schemeClr val="dk1"/>
              </a:buClr>
              <a:buSzPts val="1100"/>
              <a:buFont typeface="Arial"/>
              <a:buNone/>
            </a:pPr>
            <a:r>
              <a:t/>
            </a:r>
            <a:endParaRPr sz="1700">
              <a:latin typeface="Rubik"/>
              <a:ea typeface="Rubik"/>
              <a:cs typeface="Rubik"/>
              <a:sym typeface="Rubik"/>
            </a:endParaRPr>
          </a:p>
        </p:txBody>
      </p:sp>
      <p:sp>
        <p:nvSpPr>
          <p:cNvPr id="299" name="Google Shape;299;g1e439e048a8_0_88"/>
          <p:cNvSpPr/>
          <p:nvPr/>
        </p:nvSpPr>
        <p:spPr>
          <a:xfrm>
            <a:off x="600075" y="231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300" name="Google Shape;300;g1e439e048a8_0_88"/>
          <p:cNvSpPr/>
          <p:nvPr/>
        </p:nvSpPr>
        <p:spPr>
          <a:xfrm>
            <a:off x="12925425" y="231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301" name="Google Shape;301;g1e439e048a8_0_88"/>
          <p:cNvSpPr/>
          <p:nvPr/>
        </p:nvSpPr>
        <p:spPr>
          <a:xfrm>
            <a:off x="981675" y="3656200"/>
            <a:ext cx="4598100" cy="1462500"/>
          </a:xfrm>
          <a:prstGeom prst="rect">
            <a:avLst/>
          </a:prstGeom>
          <a:noFill/>
          <a:ln>
            <a:noFill/>
          </a:ln>
        </p:spPr>
        <p:txBody>
          <a:bodyPr anchorCtr="0" anchor="t" bIns="0" lIns="0" spcFirstLastPara="1" rIns="0" wrap="square" tIns="0">
            <a:noAutofit/>
          </a:bodyPr>
          <a:lstStyle/>
          <a:p>
            <a:pPr indent="-425450" lvl="0" marL="457200" marR="0" rtl="0" algn="l">
              <a:lnSpc>
                <a:spcPct val="120000"/>
              </a:lnSpc>
              <a:spcBef>
                <a:spcPts val="0"/>
              </a:spcBef>
              <a:spcAft>
                <a:spcPts val="0"/>
              </a:spcAft>
              <a:buClr>
                <a:schemeClr val="lt1"/>
              </a:buClr>
              <a:buSzPts val="3100"/>
              <a:buFont typeface="Rubik SemiBold"/>
              <a:buChar char="●"/>
            </a:pPr>
            <a:r>
              <a:rPr b="1" lang="en-US" sz="3100">
                <a:solidFill>
                  <a:schemeClr val="lt1"/>
                </a:solidFill>
                <a:latin typeface="Rubik SemiBold"/>
                <a:ea typeface="Rubik SemiBold"/>
                <a:cs typeface="Rubik SemiBold"/>
                <a:sym typeface="Rubik SemiBold"/>
              </a:rPr>
              <a:t>6.5: Pruebas y Validación</a:t>
            </a:r>
            <a:endParaRPr b="1" i="0" sz="31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500" u="none" cap="none" strike="noStrike">
              <a:solidFill>
                <a:schemeClr val="lt1"/>
              </a:solidFill>
              <a:latin typeface="Rubik SemiBold"/>
              <a:ea typeface="Rubik SemiBold"/>
              <a:cs typeface="Rubik SemiBold"/>
              <a:sym typeface="Rubik SemiBold"/>
            </a:endParaRPr>
          </a:p>
        </p:txBody>
      </p:sp>
      <p:pic>
        <p:nvPicPr>
          <p:cNvPr descr="preencoded.png" id="302" name="Google Shape;302;g1e439e048a8_0_88"/>
          <p:cNvPicPr preferRelativeResize="0"/>
          <p:nvPr/>
        </p:nvPicPr>
        <p:blipFill rotWithShape="1">
          <a:blip r:embed="rId7">
            <a:alphaModFix/>
          </a:blip>
          <a:srcRect b="0" l="0" r="0" t="0"/>
          <a:stretch/>
        </p:blipFill>
        <p:spPr>
          <a:xfrm>
            <a:off x="564128" y="8630376"/>
            <a:ext cx="535697" cy="517536"/>
          </a:xfrm>
          <a:prstGeom prst="rect">
            <a:avLst/>
          </a:prstGeom>
          <a:noFill/>
          <a:ln>
            <a:noFill/>
          </a:ln>
        </p:spPr>
      </p:pic>
      <p:pic>
        <p:nvPicPr>
          <p:cNvPr descr="preencoded.png" id="303" name="Google Shape;303;g1e439e048a8_0_88"/>
          <p:cNvPicPr preferRelativeResize="0"/>
          <p:nvPr/>
        </p:nvPicPr>
        <p:blipFill rotWithShape="1">
          <a:blip r:embed="rId8">
            <a:alphaModFix/>
          </a:blip>
          <a:srcRect b="0" l="0" r="0" t="0"/>
          <a:stretch/>
        </p:blipFill>
        <p:spPr>
          <a:xfrm>
            <a:off x="168850" y="8201413"/>
            <a:ext cx="826740" cy="8010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8" name="Shape 308"/>
        <p:cNvGrpSpPr/>
        <p:nvPr/>
      </p:nvGrpSpPr>
      <p:grpSpPr>
        <a:xfrm>
          <a:off x="0" y="0"/>
          <a:ext cx="0" cy="0"/>
          <a:chOff x="0" y="0"/>
          <a:chExt cx="0" cy="0"/>
        </a:xfrm>
      </p:grpSpPr>
      <p:pic>
        <p:nvPicPr>
          <p:cNvPr descr="preencoded.png" id="309" name="Google Shape;309;g258365bf2b5_1_104"/>
          <p:cNvPicPr preferRelativeResize="0"/>
          <p:nvPr/>
        </p:nvPicPr>
        <p:blipFill rotWithShape="1">
          <a:blip r:embed="rId3">
            <a:alphaModFix/>
          </a:blip>
          <a:srcRect b="0" l="0" r="0" t="0"/>
          <a:stretch/>
        </p:blipFill>
        <p:spPr>
          <a:xfrm>
            <a:off x="0" y="9339560"/>
            <a:ext cx="15240000" cy="185440"/>
          </a:xfrm>
          <a:prstGeom prst="rect">
            <a:avLst/>
          </a:prstGeom>
          <a:noFill/>
          <a:ln>
            <a:noFill/>
          </a:ln>
        </p:spPr>
      </p:pic>
      <p:sp>
        <p:nvSpPr>
          <p:cNvPr id="310" name="Google Shape;310;g258365bf2b5_1_104"/>
          <p:cNvSpPr/>
          <p:nvPr/>
        </p:nvSpPr>
        <p:spPr>
          <a:xfrm>
            <a:off x="1103575" y="2000450"/>
            <a:ext cx="13019700" cy="8523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chemeClr val="dk1"/>
              </a:buClr>
              <a:buSzPts val="1100"/>
              <a:buFont typeface="Arial"/>
              <a:buNone/>
            </a:pPr>
            <a:r>
              <a:rPr lang="en-US" sz="4800">
                <a:solidFill>
                  <a:srgbClr val="1B2487"/>
                </a:solidFill>
                <a:latin typeface="Rubik Medium"/>
                <a:ea typeface="Rubik Medium"/>
                <a:cs typeface="Rubik Medium"/>
                <a:sym typeface="Rubik Medium"/>
              </a:rPr>
              <a:t>Consideraciones.</a:t>
            </a:r>
            <a:endParaRPr sz="4800">
              <a:solidFill>
                <a:srgbClr val="1B2487"/>
              </a:solidFill>
              <a:latin typeface="Rubik Medium"/>
              <a:ea typeface="Rubik Medium"/>
              <a:cs typeface="Rubik Medium"/>
              <a:sym typeface="Rubik Medium"/>
            </a:endParaRPr>
          </a:p>
          <a:p>
            <a:pPr indent="0" lvl="0" marL="457200" marR="0" rtl="0" algn="ctr">
              <a:lnSpc>
                <a:spcPct val="140000"/>
              </a:lnSpc>
              <a:spcBef>
                <a:spcPts val="0"/>
              </a:spcBef>
              <a:spcAft>
                <a:spcPts val="0"/>
              </a:spcAft>
              <a:buClr>
                <a:srgbClr val="000000"/>
              </a:buClr>
              <a:buSzPts val="1800"/>
              <a:buFont typeface="Arial"/>
              <a:buNone/>
            </a:pPr>
            <a:r>
              <a:t/>
            </a:r>
            <a:endParaRPr b="0" i="0" sz="1800" u="none" cap="none" strike="noStrike">
              <a:solidFill>
                <a:srgbClr val="1B2487"/>
              </a:solidFill>
              <a:latin typeface="Rubik"/>
              <a:ea typeface="Rubik"/>
              <a:cs typeface="Rubik"/>
              <a:sym typeface="Rubik"/>
            </a:endParaRPr>
          </a:p>
        </p:txBody>
      </p:sp>
      <p:sp>
        <p:nvSpPr>
          <p:cNvPr id="311" name="Google Shape;311;g258365bf2b5_1_104"/>
          <p:cNvSpPr/>
          <p:nvPr/>
        </p:nvSpPr>
        <p:spPr>
          <a:xfrm>
            <a:off x="949425" y="3302200"/>
            <a:ext cx="13360200" cy="54942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lang="en-US" sz="1900">
                <a:solidFill>
                  <a:srgbClr val="1B2487"/>
                </a:solidFill>
                <a:latin typeface="Rubik"/>
                <a:ea typeface="Rubik"/>
                <a:cs typeface="Rubik"/>
                <a:sym typeface="Rubik"/>
              </a:rPr>
              <a:t>E</a:t>
            </a:r>
            <a:r>
              <a:rPr lang="en-US" sz="1900">
                <a:solidFill>
                  <a:srgbClr val="1B2487"/>
                </a:solidFill>
                <a:latin typeface="Rubik"/>
                <a:ea typeface="Rubik"/>
                <a:cs typeface="Rubik"/>
                <a:sym typeface="Rubik"/>
              </a:rPr>
              <a:t>l diseño de sistemas es un proceso complejo y multifacético que requiere una comprensión profunda de múltiples componentes, protocolos y técnicas. en estas sesiones se ha brindado una descripción general de</a:t>
            </a:r>
            <a:endParaRPr sz="1900">
              <a:solidFill>
                <a:srgbClr val="1B2487"/>
              </a:solidFill>
              <a:latin typeface="Rubik"/>
              <a:ea typeface="Rubik"/>
              <a:cs typeface="Rubik"/>
              <a:sym typeface="Rubik"/>
            </a:endParaRPr>
          </a:p>
          <a:p>
            <a:pPr indent="0" lvl="0" marL="0" marR="0" rtl="0" algn="l">
              <a:lnSpc>
                <a:spcPct val="140000"/>
              </a:lnSpc>
              <a:spcBef>
                <a:spcPts val="0"/>
              </a:spcBef>
              <a:spcAft>
                <a:spcPts val="0"/>
              </a:spcAft>
              <a:buNone/>
            </a:pPr>
            <a:r>
              <a:rPr lang="en-US" sz="1900">
                <a:solidFill>
                  <a:srgbClr val="1B2487"/>
                </a:solidFill>
                <a:latin typeface="Rubik"/>
                <a:ea typeface="Rubik"/>
                <a:cs typeface="Rubik"/>
                <a:sym typeface="Rubik"/>
              </a:rPr>
              <a:t>Inscribirse e Iniciar en este mundo es al de constante actualización en temas esenciales como DNS, equilibrio de carga, API Gateway, manejo de archivos en streaming, almacenamiento en caché, bases de datos, generación de ID única, componentes estándar como servicios de pago y recomendación, y protocolos de chat y transmisión. Al aprovechar este conocimiento los hará desarrolladores con mayor alcance, podrán crear sistemas escalables, eficientes y confiables que se adaptan a diversos requisitos y brindan una experiencia de usuario perfecta. Es importante recordar que el diseño del sistema es un proceso </a:t>
            </a:r>
            <a:r>
              <a:rPr i="1" lang="en-US" sz="1900">
                <a:solidFill>
                  <a:srgbClr val="1B2487"/>
                </a:solidFill>
                <a:latin typeface="Rubik"/>
                <a:ea typeface="Rubik"/>
                <a:cs typeface="Rubik"/>
                <a:sym typeface="Rubik"/>
              </a:rPr>
              <a:t>iterativo </a:t>
            </a:r>
            <a:r>
              <a:rPr lang="en-US" sz="1900">
                <a:solidFill>
                  <a:srgbClr val="1B2487"/>
                </a:solidFill>
                <a:latin typeface="Rubik"/>
                <a:ea typeface="Rubik"/>
                <a:cs typeface="Rubik"/>
                <a:sym typeface="Rubik"/>
              </a:rPr>
              <a:t>y </a:t>
            </a:r>
            <a:r>
              <a:rPr i="1" lang="en-US" sz="1900">
                <a:solidFill>
                  <a:srgbClr val="1B2487"/>
                </a:solidFill>
                <a:latin typeface="Rubik"/>
                <a:ea typeface="Rubik"/>
                <a:cs typeface="Rubik"/>
                <a:sym typeface="Rubik"/>
              </a:rPr>
              <a:t>que la mejora continua es vital</a:t>
            </a:r>
            <a:r>
              <a:rPr lang="en-US" sz="1900">
                <a:solidFill>
                  <a:srgbClr val="1B2487"/>
                </a:solidFill>
                <a:latin typeface="Rubik"/>
                <a:ea typeface="Rubik"/>
                <a:cs typeface="Rubik"/>
                <a:sym typeface="Rubik"/>
              </a:rPr>
              <a:t> para construir y mantener aplicaciones exitosas. </a:t>
            </a:r>
            <a:br>
              <a:rPr lang="en-US" sz="1900">
                <a:solidFill>
                  <a:srgbClr val="1B2487"/>
                </a:solidFill>
                <a:latin typeface="Rubik"/>
                <a:ea typeface="Rubik"/>
                <a:cs typeface="Rubik"/>
                <a:sym typeface="Rubik"/>
              </a:rPr>
            </a:br>
            <a:br>
              <a:rPr lang="en-US" sz="1900">
                <a:solidFill>
                  <a:srgbClr val="1B2487"/>
                </a:solidFill>
                <a:latin typeface="Rubik"/>
                <a:ea typeface="Rubik"/>
                <a:cs typeface="Rubik"/>
                <a:sym typeface="Rubik"/>
              </a:rPr>
            </a:br>
            <a:r>
              <a:rPr i="1" lang="en-US" sz="1900">
                <a:solidFill>
                  <a:srgbClr val="1B2487"/>
                </a:solidFill>
                <a:latin typeface="Rubik"/>
                <a:ea typeface="Rubik"/>
                <a:cs typeface="Rubik"/>
                <a:sym typeface="Rubik"/>
              </a:rPr>
              <a:t>Con una base sólida en estos conceptos básicos y un enfoque en la adaptabilidad, pueden enfrentar con confianza los desafíos de </a:t>
            </a:r>
            <a:r>
              <a:rPr b="1" i="1" lang="en-US" sz="1900" u="sng">
                <a:solidFill>
                  <a:srgbClr val="1B2487"/>
                </a:solidFill>
                <a:latin typeface="Rubik"/>
                <a:ea typeface="Rubik"/>
                <a:cs typeface="Rubik"/>
                <a:sym typeface="Rubik"/>
              </a:rPr>
              <a:t>diseñar e implementar sistemas sólidos.</a:t>
            </a:r>
            <a:endParaRPr b="1" i="1" sz="1900" u="sng">
              <a:solidFill>
                <a:srgbClr val="1B2487"/>
              </a:solidFill>
              <a:latin typeface="Rubik"/>
              <a:ea typeface="Rubik"/>
              <a:cs typeface="Rubik"/>
              <a:sym typeface="Rubik"/>
            </a:endParaRPr>
          </a:p>
        </p:txBody>
      </p:sp>
      <p:pic>
        <p:nvPicPr>
          <p:cNvPr descr="preencoded.png" id="312" name="Google Shape;312;g258365bf2b5_1_104"/>
          <p:cNvPicPr preferRelativeResize="0"/>
          <p:nvPr/>
        </p:nvPicPr>
        <p:blipFill rotWithShape="1">
          <a:blip r:embed="rId4">
            <a:alphaModFix/>
          </a:blip>
          <a:srcRect b="0" l="0" r="0" t="0"/>
          <a:stretch/>
        </p:blipFill>
        <p:spPr>
          <a:xfrm>
            <a:off x="723900" y="415016"/>
            <a:ext cx="13811250" cy="47625"/>
          </a:xfrm>
          <a:prstGeom prst="rect">
            <a:avLst/>
          </a:prstGeom>
          <a:noFill/>
          <a:ln>
            <a:noFill/>
          </a:ln>
        </p:spPr>
      </p:pic>
      <p:sp>
        <p:nvSpPr>
          <p:cNvPr id="313" name="Google Shape;313;g258365bf2b5_1_104"/>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b="0" i="0" lang="en-US" sz="1800" u="none" cap="none" strike="noStrike">
                <a:solidFill>
                  <a:srgbClr val="1B2487"/>
                </a:solidFill>
                <a:latin typeface="Rubik"/>
                <a:ea typeface="Rubik"/>
                <a:cs typeface="Rubik"/>
                <a:sym typeface="Rubik"/>
              </a:rPr>
              <a:t>Arquitectura TI y Patrones de diseño de Sistemas.</a:t>
            </a:r>
            <a:endParaRPr b="0" i="0" sz="1800" u="none" cap="none" strike="noStrike">
              <a:solidFill>
                <a:srgbClr val="1B2487"/>
              </a:solidFill>
              <a:latin typeface="Rubik"/>
              <a:ea typeface="Rubik"/>
              <a:cs typeface="Rubik"/>
              <a:sym typeface="Rubik"/>
            </a:endParaRPr>
          </a:p>
        </p:txBody>
      </p:sp>
      <p:sp>
        <p:nvSpPr>
          <p:cNvPr id="314" name="Google Shape;314;g258365bf2b5_1_104"/>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b="0" i="0" lang="en-US" sz="1800" u="none" cap="none" strike="noStrike">
                <a:solidFill>
                  <a:srgbClr val="1B2487"/>
                </a:solidFill>
                <a:latin typeface="Rubik Light"/>
                <a:ea typeface="Rubik Light"/>
                <a:cs typeface="Rubik Light"/>
                <a:sym typeface="Rubik Light"/>
              </a:rPr>
              <a:t>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 name="Shape 319"/>
        <p:cNvGrpSpPr/>
        <p:nvPr/>
      </p:nvGrpSpPr>
      <p:grpSpPr>
        <a:xfrm>
          <a:off x="0" y="0"/>
          <a:ext cx="0" cy="0"/>
          <a:chOff x="0" y="0"/>
          <a:chExt cx="0" cy="0"/>
        </a:xfrm>
      </p:grpSpPr>
      <p:pic>
        <p:nvPicPr>
          <p:cNvPr descr="preencoded.png" id="320" name="Google Shape;320;g2533c5dba59_0_228"/>
          <p:cNvPicPr preferRelativeResize="0"/>
          <p:nvPr/>
        </p:nvPicPr>
        <p:blipFill rotWithShape="1">
          <a:blip r:embed="rId3">
            <a:alphaModFix/>
          </a:blip>
          <a:srcRect b="0" l="0" r="0" t="0"/>
          <a:stretch/>
        </p:blipFill>
        <p:spPr>
          <a:xfrm>
            <a:off x="0" y="0"/>
            <a:ext cx="15240001" cy="9524999"/>
          </a:xfrm>
          <a:prstGeom prst="rect">
            <a:avLst/>
          </a:prstGeom>
          <a:noFill/>
          <a:ln>
            <a:noFill/>
          </a:ln>
        </p:spPr>
      </p:pic>
      <p:pic>
        <p:nvPicPr>
          <p:cNvPr descr="preencoded.png" id="321" name="Google Shape;321;g2533c5dba59_0_228"/>
          <p:cNvPicPr preferRelativeResize="0"/>
          <p:nvPr/>
        </p:nvPicPr>
        <p:blipFill rotWithShape="1">
          <a:blip r:embed="rId4">
            <a:alphaModFix/>
          </a:blip>
          <a:srcRect b="0" l="0" r="0" t="0"/>
          <a:stretch/>
        </p:blipFill>
        <p:spPr>
          <a:xfrm>
            <a:off x="2119345" y="894476"/>
            <a:ext cx="13120656" cy="47625"/>
          </a:xfrm>
          <a:prstGeom prst="rect">
            <a:avLst/>
          </a:prstGeom>
          <a:noFill/>
          <a:ln>
            <a:noFill/>
          </a:ln>
        </p:spPr>
      </p:pic>
      <p:sp>
        <p:nvSpPr>
          <p:cNvPr id="322" name="Google Shape;322;g2533c5dba59_0_228"/>
          <p:cNvSpPr/>
          <p:nvPr/>
        </p:nvSpPr>
        <p:spPr>
          <a:xfrm>
            <a:off x="628650" y="670638"/>
            <a:ext cx="942900" cy="4476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E3EEFC"/>
              </a:buClr>
              <a:buSzPts val="3000"/>
              <a:buFont typeface="Rubik"/>
              <a:buNone/>
            </a:pPr>
            <a:r>
              <a:rPr b="0" i="0" lang="en-US" sz="3000" u="none" cap="none" strike="noStrike">
                <a:solidFill>
                  <a:srgbClr val="E3EEFC"/>
                </a:solidFill>
                <a:latin typeface="Rubik"/>
                <a:ea typeface="Rubik"/>
                <a:cs typeface="Rubik"/>
                <a:sym typeface="Rubik"/>
              </a:rPr>
              <a:t>2023</a:t>
            </a:r>
            <a:endParaRPr b="0" i="0" sz="3000" u="none" cap="none" strike="noStrike">
              <a:solidFill>
                <a:schemeClr val="dk1"/>
              </a:solidFill>
              <a:latin typeface="Calibri"/>
              <a:ea typeface="Calibri"/>
              <a:cs typeface="Calibri"/>
              <a:sym typeface="Calibri"/>
            </a:endParaRPr>
          </a:p>
        </p:txBody>
      </p:sp>
      <p:sp>
        <p:nvSpPr>
          <p:cNvPr id="323" name="Google Shape;323;g2533c5dba59_0_228"/>
          <p:cNvSpPr/>
          <p:nvPr/>
        </p:nvSpPr>
        <p:spPr>
          <a:xfrm>
            <a:off x="5153025" y="3604859"/>
            <a:ext cx="5476800" cy="1543200"/>
          </a:xfrm>
          <a:prstGeom prst="rect">
            <a:avLst/>
          </a:prstGeom>
          <a:noFill/>
          <a:ln>
            <a:noFill/>
          </a:ln>
        </p:spPr>
        <p:txBody>
          <a:bodyPr anchorCtr="0" anchor="t" bIns="0" lIns="0" spcFirstLastPara="1" rIns="0" wrap="square" tIns="0">
            <a:noAutofit/>
          </a:bodyPr>
          <a:lstStyle/>
          <a:p>
            <a:pPr indent="0" lvl="0" marL="0" marR="0" rtl="0" algn="l">
              <a:lnSpc>
                <a:spcPct val="118675"/>
              </a:lnSpc>
              <a:spcBef>
                <a:spcPts val="0"/>
              </a:spcBef>
              <a:spcAft>
                <a:spcPts val="0"/>
              </a:spcAft>
              <a:buClr>
                <a:srgbClr val="FFFFFF"/>
              </a:buClr>
              <a:buSzPts val="10238"/>
              <a:buFont typeface="Rubik Light"/>
              <a:buNone/>
            </a:pPr>
            <a:r>
              <a:rPr b="0" i="0" lang="en-US" sz="10238" u="none" cap="none" strike="noStrike">
                <a:solidFill>
                  <a:srgbClr val="FFFFFF"/>
                </a:solidFill>
                <a:latin typeface="Rubik Light"/>
                <a:ea typeface="Rubik Light"/>
                <a:cs typeface="Rubik Light"/>
                <a:sym typeface="Rubik Light"/>
              </a:rPr>
              <a:t>¡Gracias!</a:t>
            </a:r>
            <a:endParaRPr b="0" i="0" sz="10238" u="none" cap="none" strike="noStrike">
              <a:solidFill>
                <a:schemeClr val="dk1"/>
              </a:solidFill>
              <a:latin typeface="Calibri"/>
              <a:ea typeface="Calibri"/>
              <a:cs typeface="Calibri"/>
              <a:sym typeface="Calibri"/>
            </a:endParaRPr>
          </a:p>
        </p:txBody>
      </p:sp>
      <p:pic>
        <p:nvPicPr>
          <p:cNvPr id="324" name="Google Shape;324;g2533c5dba59_0_228"/>
          <p:cNvPicPr preferRelativeResize="0"/>
          <p:nvPr/>
        </p:nvPicPr>
        <p:blipFill rotWithShape="1">
          <a:blip r:embed="rId5">
            <a:alphaModFix/>
          </a:blip>
          <a:srcRect b="0" l="0" r="0" t="0"/>
          <a:stretch/>
        </p:blipFill>
        <p:spPr>
          <a:xfrm>
            <a:off x="6229982" y="5397923"/>
            <a:ext cx="2780036" cy="552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 name="Shape 54"/>
        <p:cNvGrpSpPr/>
        <p:nvPr/>
      </p:nvGrpSpPr>
      <p:grpSpPr>
        <a:xfrm>
          <a:off x="0" y="0"/>
          <a:ext cx="0" cy="0"/>
          <a:chOff x="0" y="0"/>
          <a:chExt cx="0" cy="0"/>
        </a:xfrm>
      </p:grpSpPr>
      <p:pic>
        <p:nvPicPr>
          <p:cNvPr descr="preencoded.png" id="55" name="Google Shape;55;p6"/>
          <p:cNvPicPr preferRelativeResize="0"/>
          <p:nvPr/>
        </p:nvPicPr>
        <p:blipFill rotWithShape="1">
          <a:blip r:embed="rId3">
            <a:alphaModFix/>
          </a:blip>
          <a:srcRect b="0" l="0" r="0" t="0"/>
          <a:stretch/>
        </p:blipFill>
        <p:spPr>
          <a:xfrm>
            <a:off x="6051211" y="0"/>
            <a:ext cx="9188788" cy="9525000"/>
          </a:xfrm>
          <a:prstGeom prst="rect">
            <a:avLst/>
          </a:prstGeom>
          <a:noFill/>
          <a:ln>
            <a:noFill/>
          </a:ln>
        </p:spPr>
      </p:pic>
      <p:pic>
        <p:nvPicPr>
          <p:cNvPr descr="preencoded.png" id="56" name="Google Shape;56;p6"/>
          <p:cNvPicPr preferRelativeResize="0"/>
          <p:nvPr/>
        </p:nvPicPr>
        <p:blipFill rotWithShape="1">
          <a:blip r:embed="rId4">
            <a:alphaModFix/>
          </a:blip>
          <a:srcRect b="0" l="0" r="0" t="0"/>
          <a:stretch/>
        </p:blipFill>
        <p:spPr>
          <a:xfrm>
            <a:off x="0" y="0"/>
            <a:ext cx="6051211" cy="9525000"/>
          </a:xfrm>
          <a:prstGeom prst="rect">
            <a:avLst/>
          </a:prstGeom>
          <a:noFill/>
          <a:ln>
            <a:noFill/>
          </a:ln>
        </p:spPr>
      </p:pic>
      <p:sp>
        <p:nvSpPr>
          <p:cNvPr id="57" name="Google Shape;57;p6"/>
          <p:cNvSpPr/>
          <p:nvPr/>
        </p:nvSpPr>
        <p:spPr>
          <a:xfrm>
            <a:off x="123450" y="1762875"/>
            <a:ext cx="5796300" cy="5765700"/>
          </a:xfrm>
          <a:prstGeom prst="rect">
            <a:avLst/>
          </a:prstGeom>
          <a:noFill/>
          <a:ln>
            <a:noFill/>
          </a:ln>
        </p:spPr>
        <p:txBody>
          <a:bodyPr anchorCtr="0" anchor="t" bIns="0" lIns="0" spcFirstLastPara="1" rIns="0" wrap="square" tIns="0">
            <a:noAutofit/>
          </a:bodyPr>
          <a:lstStyle/>
          <a:p>
            <a:pPr indent="0" lvl="0" marL="0" marR="0" rtl="0" algn="ctr">
              <a:lnSpc>
                <a:spcPct val="118750"/>
              </a:lnSpc>
              <a:spcBef>
                <a:spcPts val="0"/>
              </a:spcBef>
              <a:spcAft>
                <a:spcPts val="0"/>
              </a:spcAft>
              <a:buClr>
                <a:srgbClr val="E3EEFC"/>
              </a:buClr>
              <a:buSzPts val="7200"/>
              <a:buFont typeface="Rubik"/>
              <a:buNone/>
            </a:pPr>
            <a:r>
              <a:rPr b="0" i="0" lang="en-US" sz="7200" u="none" cap="none" strike="noStrike">
                <a:solidFill>
                  <a:srgbClr val="E3EEFC"/>
                </a:solidFill>
                <a:latin typeface="Rubik"/>
                <a:ea typeface="Rubik"/>
                <a:cs typeface="Rubik"/>
                <a:sym typeface="Rubik"/>
              </a:rPr>
              <a:t>Día </a:t>
            </a:r>
            <a:r>
              <a:rPr lang="en-US" sz="7200">
                <a:solidFill>
                  <a:srgbClr val="E3EEFC"/>
                </a:solidFill>
                <a:latin typeface="Rubik"/>
                <a:ea typeface="Rubik"/>
                <a:cs typeface="Rubik"/>
                <a:sym typeface="Rubik"/>
              </a:rPr>
              <a:t>3</a:t>
            </a:r>
            <a:r>
              <a:rPr b="0" i="0" lang="en-US" sz="7200" u="none" cap="none" strike="noStrike">
                <a:solidFill>
                  <a:srgbClr val="E3EEFC"/>
                </a:solidFill>
                <a:latin typeface="Rubik"/>
                <a:ea typeface="Rubik"/>
                <a:cs typeface="Rubik"/>
                <a:sym typeface="Rubik"/>
              </a:rPr>
              <a:t>: Diseño de la Arquitectura de Sistemas</a:t>
            </a:r>
            <a:endParaRPr b="0" i="0" sz="6300" u="none" cap="none" strike="noStrike">
              <a:solidFill>
                <a:schemeClr val="dk1"/>
              </a:solidFill>
              <a:latin typeface="Calibri"/>
              <a:ea typeface="Calibri"/>
              <a:cs typeface="Calibri"/>
              <a:sym typeface="Calibri"/>
            </a:endParaRPr>
          </a:p>
        </p:txBody>
      </p:sp>
      <p:pic>
        <p:nvPicPr>
          <p:cNvPr descr="preencoded.png" id="58" name="Google Shape;58;p6"/>
          <p:cNvPicPr preferRelativeResize="0"/>
          <p:nvPr/>
        </p:nvPicPr>
        <p:blipFill rotWithShape="1">
          <a:blip r:embed="rId5">
            <a:alphaModFix/>
          </a:blip>
          <a:srcRect b="0" l="0" r="0" t="0"/>
          <a:stretch/>
        </p:blipFill>
        <p:spPr>
          <a:xfrm>
            <a:off x="10584450" y="5948625"/>
            <a:ext cx="4545276" cy="3455349"/>
          </a:xfrm>
          <a:prstGeom prst="rect">
            <a:avLst/>
          </a:prstGeom>
          <a:noFill/>
          <a:ln>
            <a:noFill/>
          </a:ln>
        </p:spPr>
      </p:pic>
      <p:sp>
        <p:nvSpPr>
          <p:cNvPr id="59" name="Google Shape;59;p6"/>
          <p:cNvSpPr/>
          <p:nvPr/>
        </p:nvSpPr>
        <p:spPr>
          <a:xfrm>
            <a:off x="10660650" y="5948637"/>
            <a:ext cx="2425800" cy="522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FFFFF"/>
              </a:buClr>
              <a:buSzPts val="2700"/>
              <a:buFont typeface="Rubik Medium"/>
              <a:buNone/>
            </a:pPr>
            <a:r>
              <a:rPr b="1" i="0" lang="en-US" sz="2700" u="none" cap="none" strike="noStrike">
                <a:solidFill>
                  <a:srgbClr val="FFFFFF"/>
                </a:solidFill>
                <a:latin typeface="Rubik Medium"/>
                <a:ea typeface="Rubik Medium"/>
                <a:cs typeface="Rubik Medium"/>
                <a:sym typeface="Rubik Medium"/>
              </a:rPr>
              <a:t>Objetivos:</a:t>
            </a:r>
            <a:endParaRPr b="1" i="0" sz="2700" u="none" cap="none" strike="noStrike">
              <a:solidFill>
                <a:schemeClr val="dk1"/>
              </a:solidFill>
              <a:latin typeface="Calibri"/>
              <a:ea typeface="Calibri"/>
              <a:cs typeface="Calibri"/>
              <a:sym typeface="Calibri"/>
            </a:endParaRPr>
          </a:p>
        </p:txBody>
      </p:sp>
      <p:sp>
        <p:nvSpPr>
          <p:cNvPr id="60" name="Google Shape;60;p6"/>
          <p:cNvSpPr/>
          <p:nvPr/>
        </p:nvSpPr>
        <p:spPr>
          <a:xfrm>
            <a:off x="10722500" y="6454050"/>
            <a:ext cx="4324200" cy="2859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lt1"/>
              </a:buClr>
              <a:buSzPts val="2400"/>
              <a:buFont typeface="Rubik"/>
              <a:buNone/>
            </a:pPr>
            <a:r>
              <a:rPr b="0" i="0" lang="en-US" sz="1800" u="sng" cap="none" strike="noStrike">
                <a:solidFill>
                  <a:schemeClr val="lt1"/>
                </a:solidFill>
                <a:latin typeface="Rubik"/>
                <a:ea typeface="Rubik"/>
                <a:cs typeface="Rubik"/>
                <a:sym typeface="Rubik"/>
              </a:rPr>
              <a:t>Continuar</a:t>
            </a:r>
            <a:r>
              <a:rPr b="0" i="0" lang="en-US" sz="1800" u="none" cap="none" strike="noStrike">
                <a:solidFill>
                  <a:schemeClr val="lt1"/>
                </a:solidFill>
                <a:latin typeface="Rubik"/>
                <a:ea typeface="Rubik"/>
                <a:cs typeface="Rubik"/>
                <a:sym typeface="Rubik"/>
              </a:rPr>
              <a:t> nuestro primer diseño y modelado de sistemas en base un caso de uso para lograr desarrollar las Katas de arquitectura, adoptando el formato </a:t>
            </a:r>
            <a:r>
              <a:rPr b="1" i="0" lang="en-US" sz="1800" u="none" cap="none" strike="noStrike">
                <a:solidFill>
                  <a:schemeClr val="lt1"/>
                </a:solidFill>
                <a:latin typeface="Rubik"/>
                <a:ea typeface="Rubik"/>
                <a:cs typeface="Rubik"/>
                <a:sym typeface="Rubik"/>
              </a:rPr>
              <a:t>bootcamp </a:t>
            </a:r>
            <a:r>
              <a:rPr b="0" i="0" lang="en-US" sz="1800" u="none" cap="none" strike="noStrike">
                <a:solidFill>
                  <a:schemeClr val="lt1"/>
                </a:solidFill>
                <a:latin typeface="Rubik"/>
                <a:ea typeface="Rubik"/>
                <a:cs typeface="Rubik"/>
                <a:sym typeface="Rubik"/>
              </a:rPr>
              <a:t>que implica </a:t>
            </a:r>
            <a:r>
              <a:rPr b="1" i="1" lang="en-US" sz="1800" u="sng" cap="none" strike="noStrike">
                <a:solidFill>
                  <a:schemeClr val="lt1"/>
                </a:solidFill>
                <a:latin typeface="Rubik"/>
                <a:ea typeface="Rubik"/>
                <a:cs typeface="Rubik"/>
                <a:sym typeface="Rubik"/>
              </a:rPr>
              <a:t>interacciones constantes en tiempo real con los participantes.</a:t>
            </a:r>
            <a:endParaRPr b="1" i="1" sz="1200" u="sng"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1FF"/>
        </a:solidFill>
      </p:bgPr>
    </p:bg>
    <p:spTree>
      <p:nvGrpSpPr>
        <p:cNvPr id="65" name="Shape 65"/>
        <p:cNvGrpSpPr/>
        <p:nvPr/>
      </p:nvGrpSpPr>
      <p:grpSpPr>
        <a:xfrm>
          <a:off x="0" y="0"/>
          <a:ext cx="0" cy="0"/>
          <a:chOff x="0" y="0"/>
          <a:chExt cx="0" cy="0"/>
        </a:xfrm>
      </p:grpSpPr>
      <p:pic>
        <p:nvPicPr>
          <p:cNvPr descr="preencoded.png" id="66" name="Google Shape;66;g252fee30d78_0_0"/>
          <p:cNvPicPr preferRelativeResize="0"/>
          <p:nvPr/>
        </p:nvPicPr>
        <p:blipFill rotWithShape="1">
          <a:blip r:embed="rId3">
            <a:alphaModFix/>
          </a:blip>
          <a:srcRect b="0" l="0" r="0" t="0"/>
          <a:stretch/>
        </p:blipFill>
        <p:spPr>
          <a:xfrm>
            <a:off x="13414153" y="432249"/>
            <a:ext cx="1076318" cy="1076319"/>
          </a:xfrm>
          <a:prstGeom prst="rect">
            <a:avLst/>
          </a:prstGeom>
          <a:noFill/>
          <a:ln>
            <a:noFill/>
          </a:ln>
        </p:spPr>
      </p:pic>
      <p:pic>
        <p:nvPicPr>
          <p:cNvPr descr="preencoded.png" id="67" name="Google Shape;67;g252fee30d78_0_0"/>
          <p:cNvPicPr preferRelativeResize="0"/>
          <p:nvPr/>
        </p:nvPicPr>
        <p:blipFill rotWithShape="1">
          <a:blip r:embed="rId4">
            <a:alphaModFix/>
          </a:blip>
          <a:srcRect b="0" l="0" r="0" t="0"/>
          <a:stretch/>
        </p:blipFill>
        <p:spPr>
          <a:xfrm>
            <a:off x="0" y="0"/>
            <a:ext cx="2667000" cy="9525000"/>
          </a:xfrm>
          <a:prstGeom prst="rect">
            <a:avLst/>
          </a:prstGeom>
          <a:noFill/>
          <a:ln>
            <a:noFill/>
          </a:ln>
        </p:spPr>
      </p:pic>
      <p:sp>
        <p:nvSpPr>
          <p:cNvPr id="68" name="Google Shape;68;g252fee30d78_0_0"/>
          <p:cNvSpPr txBox="1"/>
          <p:nvPr/>
        </p:nvSpPr>
        <p:spPr>
          <a:xfrm>
            <a:off x="3444050" y="595725"/>
            <a:ext cx="30000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chemeClr val="dk1"/>
              </a:buClr>
              <a:buSzPts val="1100"/>
              <a:buFont typeface="Arial"/>
              <a:buNone/>
            </a:pPr>
            <a:r>
              <a:rPr b="0" i="0" lang="en-US" sz="4800" u="none" cap="none" strike="noStrike">
                <a:solidFill>
                  <a:schemeClr val="lt1"/>
                </a:solidFill>
                <a:latin typeface="Rubik Medium"/>
                <a:ea typeface="Rubik Medium"/>
                <a:cs typeface="Rubik Medium"/>
                <a:sym typeface="Rubik Medium"/>
              </a:rPr>
              <a:t>Clase 1:</a:t>
            </a:r>
            <a:endParaRPr b="0" i="0" sz="4800" u="none" cap="none" strike="noStrike">
              <a:solidFill>
                <a:schemeClr val="lt1"/>
              </a:solidFill>
              <a:latin typeface="Rubik Medium"/>
              <a:ea typeface="Rubik Medium"/>
              <a:cs typeface="Rubik Medium"/>
              <a:sym typeface="Rubik Medium"/>
            </a:endParaRPr>
          </a:p>
        </p:txBody>
      </p:sp>
      <p:pic>
        <p:nvPicPr>
          <p:cNvPr id="69" name="Google Shape;69;g252fee30d78_0_0"/>
          <p:cNvPicPr preferRelativeResize="0"/>
          <p:nvPr/>
        </p:nvPicPr>
        <p:blipFill rotWithShape="1">
          <a:blip r:embed="rId5">
            <a:alphaModFix/>
          </a:blip>
          <a:srcRect b="0" l="0" r="0" t="0"/>
          <a:stretch/>
        </p:blipFill>
        <p:spPr>
          <a:xfrm>
            <a:off x="11719129" y="8462017"/>
            <a:ext cx="2749346" cy="546103"/>
          </a:xfrm>
          <a:prstGeom prst="rect">
            <a:avLst/>
          </a:prstGeom>
          <a:noFill/>
          <a:ln>
            <a:noFill/>
          </a:ln>
        </p:spPr>
      </p:pic>
      <p:sp>
        <p:nvSpPr>
          <p:cNvPr id="70" name="Google Shape;70;g252fee30d78_0_0"/>
          <p:cNvSpPr/>
          <p:nvPr/>
        </p:nvSpPr>
        <p:spPr>
          <a:xfrm>
            <a:off x="3758225" y="1597700"/>
            <a:ext cx="10080600" cy="5851800"/>
          </a:xfrm>
          <a:prstGeom prst="rect">
            <a:avLst/>
          </a:prstGeom>
          <a:noFill/>
          <a:ln>
            <a:noFill/>
          </a:ln>
        </p:spPr>
        <p:txBody>
          <a:bodyPr anchorCtr="0" anchor="t" bIns="0" lIns="0" spcFirstLastPara="1" rIns="0" wrap="square" tIns="0">
            <a:noAutofit/>
          </a:bodyPr>
          <a:lstStyle/>
          <a:p>
            <a:pPr indent="0" lvl="0" marL="457200" marR="0" rtl="0" algn="l">
              <a:lnSpc>
                <a:spcPct val="150000"/>
              </a:lnSpc>
              <a:spcBef>
                <a:spcPts val="0"/>
              </a:spcBef>
              <a:spcAft>
                <a:spcPts val="0"/>
              </a:spcAft>
              <a:buClr>
                <a:srgbClr val="000000"/>
              </a:buClr>
              <a:buSzPts val="3000"/>
              <a:buFont typeface="Arial"/>
              <a:buNone/>
            </a:pPr>
            <a:r>
              <a:rPr b="1" i="0" lang="en-US" sz="3000" u="none" cap="none" strike="noStrike">
                <a:solidFill>
                  <a:schemeClr val="lt1"/>
                </a:solidFill>
                <a:latin typeface="Rubik"/>
                <a:ea typeface="Rubik"/>
                <a:cs typeface="Rubik"/>
                <a:sym typeface="Rubik"/>
              </a:rPr>
              <a:t>Sesión 1</a:t>
            </a:r>
            <a:endParaRPr b="1" i="0" sz="3000" u="none" cap="none" strike="noStrike">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Componentes comunes en el diseño del sistema.</a:t>
            </a:r>
            <a:br>
              <a:rPr b="1" i="0" lang="en-US" sz="2400" u="none" cap="none" strike="noStrike">
                <a:solidFill>
                  <a:schemeClr val="lt1"/>
                </a:solidFill>
                <a:latin typeface="Rubik"/>
                <a:ea typeface="Rubik"/>
                <a:cs typeface="Rubik"/>
                <a:sym typeface="Rubik"/>
              </a:rPr>
            </a:br>
            <a:r>
              <a:rPr b="1" i="0" lang="en-US" sz="3000" u="none" cap="none" strike="noStrike">
                <a:solidFill>
                  <a:schemeClr val="lt1"/>
                </a:solidFill>
                <a:latin typeface="Rubik"/>
                <a:ea typeface="Rubik"/>
                <a:cs typeface="Rubik"/>
                <a:sym typeface="Rubik"/>
              </a:rPr>
              <a:t>Sesión 2:</a:t>
            </a:r>
            <a:endParaRPr b="1" i="0" sz="3000" u="none" cap="none" strike="noStrike">
              <a:solidFill>
                <a:schemeClr val="lt1"/>
              </a:solidFill>
              <a:latin typeface="Rubik"/>
              <a:ea typeface="Rubik"/>
              <a:cs typeface="Rubik"/>
              <a:sym typeface="Rubik"/>
            </a:endParaRPr>
          </a:p>
          <a:p>
            <a:pPr indent="-381000" lvl="0" marL="457200" marR="0" rtl="0" algn="l">
              <a:lnSpc>
                <a:spcPct val="150000"/>
              </a:lnSpc>
              <a:spcBef>
                <a:spcPts val="0"/>
              </a:spcBef>
              <a:spcAft>
                <a:spcPts val="0"/>
              </a:spcAft>
              <a:buClr>
                <a:schemeClr val="lt1"/>
              </a:buClr>
              <a:buSzPts val="2400"/>
              <a:buFont typeface="Rubik"/>
              <a:buChar char="➔"/>
            </a:pPr>
            <a:r>
              <a:rPr lang="en-US" sz="2400">
                <a:solidFill>
                  <a:schemeClr val="lt1"/>
                </a:solidFill>
                <a:latin typeface="Rubik"/>
                <a:ea typeface="Rubik"/>
                <a:cs typeface="Rubik"/>
                <a:sym typeface="Rubik"/>
              </a:rPr>
              <a:t>Mejores prácticas para el diseño de sistemas.</a:t>
            </a:r>
            <a:endParaRPr b="0" i="0" sz="2400" u="none" cap="none" strike="noStrike">
              <a:solidFill>
                <a:schemeClr val="lt1"/>
              </a:solidFill>
              <a:latin typeface="Rubik"/>
              <a:ea typeface="Rubik"/>
              <a:cs typeface="Rubik"/>
              <a:sym typeface="Rubik"/>
            </a:endParaRPr>
          </a:p>
          <a:p>
            <a:pPr indent="0" lvl="0" marL="457200" marR="0" rtl="0" algn="l">
              <a:lnSpc>
                <a:spcPct val="150000"/>
              </a:lnSpc>
              <a:spcBef>
                <a:spcPts val="0"/>
              </a:spcBef>
              <a:spcAft>
                <a:spcPts val="0"/>
              </a:spcAft>
              <a:buClr>
                <a:srgbClr val="000000"/>
              </a:buClr>
              <a:buSzPts val="2400"/>
              <a:buFont typeface="Arial"/>
              <a:buNone/>
            </a:pPr>
            <a:r>
              <a:t/>
            </a:r>
            <a:endParaRPr b="1" i="0" sz="2400" u="none" cap="none" strike="noStrike">
              <a:solidFill>
                <a:schemeClr val="lt1"/>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2400" u="none" cap="none" strike="noStrike">
              <a:solidFill>
                <a:srgbClr val="1D1D1D"/>
              </a:solidFill>
              <a:latin typeface="Rubik"/>
              <a:ea typeface="Rubik"/>
              <a:cs typeface="Rubik"/>
              <a:sym typeface="Rubik"/>
            </a:endParaRPr>
          </a:p>
        </p:txBody>
      </p:sp>
      <p:sp>
        <p:nvSpPr>
          <p:cNvPr id="71" name="Google Shape;71;g252fee30d78_0_0"/>
          <p:cNvSpPr/>
          <p:nvPr/>
        </p:nvSpPr>
        <p:spPr>
          <a:xfrm>
            <a:off x="2966425" y="8321425"/>
            <a:ext cx="9738000" cy="975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FFF"/>
              </a:buClr>
              <a:buSzPts val="2400"/>
              <a:buFont typeface="Rubik"/>
              <a:buNone/>
            </a:pPr>
            <a:r>
              <a:rPr b="0" i="1" lang="en-US" sz="2400" u="none" cap="none" strike="noStrike">
                <a:solidFill>
                  <a:srgbClr val="FFFFFF"/>
                </a:solidFill>
                <a:latin typeface="Rubik"/>
                <a:ea typeface="Rubik"/>
                <a:cs typeface="Rubik"/>
                <a:sym typeface="Rubik"/>
              </a:rPr>
              <a:t>Tiempo de duración Aproximado: Dos sesiones de 45 min. Intermedio de 15 min.</a:t>
            </a:r>
            <a:endParaRPr b="0" i="1" sz="24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pic>
        <p:nvPicPr>
          <p:cNvPr id="77" name="Google Shape;77;g2533c5dba59_0_26"/>
          <p:cNvPicPr preferRelativeResize="0"/>
          <p:nvPr/>
        </p:nvPicPr>
        <p:blipFill rotWithShape="1">
          <a:blip r:embed="rId3">
            <a:alphaModFix/>
          </a:blip>
          <a:srcRect b="0" l="0" r="0" t="0"/>
          <a:stretch/>
        </p:blipFill>
        <p:spPr>
          <a:xfrm>
            <a:off x="7908575" y="2996187"/>
            <a:ext cx="7105201" cy="3471937"/>
          </a:xfrm>
          <a:prstGeom prst="rect">
            <a:avLst/>
          </a:prstGeom>
          <a:noFill/>
          <a:ln>
            <a:noFill/>
          </a:ln>
        </p:spPr>
      </p:pic>
      <p:pic>
        <p:nvPicPr>
          <p:cNvPr descr="preencoded.png" id="78" name="Google Shape;78;g2533c5dba59_0_26"/>
          <p:cNvPicPr preferRelativeResize="0"/>
          <p:nvPr/>
        </p:nvPicPr>
        <p:blipFill rotWithShape="1">
          <a:blip r:embed="rId4">
            <a:alphaModFix/>
          </a:blip>
          <a:srcRect b="0" l="0" r="0" t="0"/>
          <a:stretch/>
        </p:blipFill>
        <p:spPr>
          <a:xfrm>
            <a:off x="0" y="9339560"/>
            <a:ext cx="15240000" cy="185440"/>
          </a:xfrm>
          <a:prstGeom prst="rect">
            <a:avLst/>
          </a:prstGeom>
          <a:noFill/>
          <a:ln>
            <a:noFill/>
          </a:ln>
        </p:spPr>
      </p:pic>
      <p:sp>
        <p:nvSpPr>
          <p:cNvPr id="79" name="Google Shape;79;g2533c5dba59_0_26"/>
          <p:cNvSpPr/>
          <p:nvPr/>
        </p:nvSpPr>
        <p:spPr>
          <a:xfrm>
            <a:off x="685800" y="1869150"/>
            <a:ext cx="14280300" cy="957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dk1"/>
              </a:buClr>
              <a:buSzPts val="1100"/>
              <a:buFont typeface="Arial"/>
              <a:buNone/>
            </a:pPr>
            <a:r>
              <a:rPr lang="en-US" sz="4500">
                <a:solidFill>
                  <a:srgbClr val="1B2487"/>
                </a:solidFill>
                <a:latin typeface="Rubik Medium"/>
                <a:ea typeface="Rubik Medium"/>
                <a:cs typeface="Rubik Medium"/>
                <a:sym typeface="Rubik Medium"/>
              </a:rPr>
              <a:t>Componentes comunes en el diseño del sistema</a:t>
            </a:r>
            <a:endParaRPr b="0" i="0" sz="4500" u="none" cap="none" strike="noStrike">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Clr>
                <a:schemeClr val="dk1"/>
              </a:buClr>
              <a:buSzPts val="1100"/>
              <a:buFont typeface="Arial"/>
              <a:buNone/>
            </a:pPr>
            <a:r>
              <a:t/>
            </a:r>
            <a:endParaRPr b="0" i="0" sz="4800" u="none" cap="none" strike="noStrike">
              <a:solidFill>
                <a:srgbClr val="1B2487"/>
              </a:solidFill>
              <a:latin typeface="Rubik Medium"/>
              <a:ea typeface="Rubik Medium"/>
              <a:cs typeface="Rubik Medium"/>
              <a:sym typeface="Rubik Medium"/>
            </a:endParaRPr>
          </a:p>
          <a:p>
            <a:pPr indent="0" lvl="0" marL="0" marR="0" rtl="0" algn="l">
              <a:lnSpc>
                <a:spcPct val="110000"/>
              </a:lnSpc>
              <a:spcBef>
                <a:spcPts val="0"/>
              </a:spcBef>
              <a:spcAft>
                <a:spcPts val="0"/>
              </a:spcAft>
              <a:buClr>
                <a:srgbClr val="1B2487"/>
              </a:buClr>
              <a:buSzPts val="4800"/>
              <a:buFont typeface="Rubik Medium"/>
              <a:buNone/>
            </a:pPr>
            <a:r>
              <a:t/>
            </a:r>
            <a:endParaRPr b="0" i="0" sz="4800" u="none" cap="none" strike="noStrike">
              <a:solidFill>
                <a:srgbClr val="1B2487"/>
              </a:solidFill>
              <a:latin typeface="Rubik Medium"/>
              <a:ea typeface="Rubik Medium"/>
              <a:cs typeface="Rubik Medium"/>
              <a:sym typeface="Rubik Medium"/>
            </a:endParaRPr>
          </a:p>
        </p:txBody>
      </p:sp>
      <p:sp>
        <p:nvSpPr>
          <p:cNvPr id="80" name="Google Shape;80;g2533c5dba59_0_26"/>
          <p:cNvSpPr/>
          <p:nvPr/>
        </p:nvSpPr>
        <p:spPr>
          <a:xfrm>
            <a:off x="382525" y="3089696"/>
            <a:ext cx="8052600" cy="39276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chemeClr val="dk1"/>
              </a:buClr>
              <a:buSzPts val="1100"/>
              <a:buFont typeface="Arial"/>
              <a:buNone/>
            </a:pPr>
            <a:r>
              <a:rPr lang="en-US" sz="2400">
                <a:solidFill>
                  <a:srgbClr val="1B2487"/>
                </a:solidFill>
                <a:latin typeface="Rubik"/>
                <a:ea typeface="Rubik"/>
                <a:cs typeface="Rubik"/>
                <a:sym typeface="Rubik"/>
              </a:rPr>
              <a:t>Esta sección explorará algunos componentes estándar que se encuentran a menudo en los diseños de sistemas modernos. </a:t>
            </a:r>
            <a:br>
              <a:rPr lang="en-US" sz="2400">
                <a:solidFill>
                  <a:srgbClr val="1B2487"/>
                </a:solidFill>
                <a:latin typeface="Rubik"/>
                <a:ea typeface="Rubik"/>
                <a:cs typeface="Rubik"/>
                <a:sym typeface="Rubik"/>
              </a:rPr>
            </a:br>
            <a:br>
              <a:rPr lang="en-US" sz="2400">
                <a:solidFill>
                  <a:srgbClr val="1B2487"/>
                </a:solidFill>
                <a:latin typeface="Rubik"/>
                <a:ea typeface="Rubik"/>
                <a:cs typeface="Rubik"/>
                <a:sym typeface="Rubik"/>
              </a:rPr>
            </a:br>
            <a:r>
              <a:rPr lang="en-US" sz="2400">
                <a:solidFill>
                  <a:srgbClr val="1B2487"/>
                </a:solidFill>
                <a:latin typeface="Rubik"/>
                <a:ea typeface="Rubik"/>
                <a:cs typeface="Rubik"/>
                <a:sym typeface="Rubik"/>
              </a:rPr>
              <a:t>Comprender estos componentes puede ayudar como desarrolladores a integrarlos sin problemas en los sistemas y mejorar la funcionalidad general.</a:t>
            </a:r>
            <a:endParaRPr sz="2400">
              <a:solidFill>
                <a:srgbClr val="1B2487"/>
              </a:solidFill>
              <a:latin typeface="Rubik"/>
              <a:ea typeface="Rubik"/>
              <a:cs typeface="Rubik"/>
              <a:sym typeface="Rubik"/>
            </a:endParaRPr>
          </a:p>
        </p:txBody>
      </p:sp>
      <p:pic>
        <p:nvPicPr>
          <p:cNvPr descr="preencoded.png" id="81" name="Google Shape;81;g2533c5dba59_0_26"/>
          <p:cNvPicPr preferRelativeResize="0"/>
          <p:nvPr/>
        </p:nvPicPr>
        <p:blipFill rotWithShape="1">
          <a:blip r:embed="rId5">
            <a:alphaModFix/>
          </a:blip>
          <a:srcRect b="0" l="0" r="0" t="0"/>
          <a:stretch/>
        </p:blipFill>
        <p:spPr>
          <a:xfrm>
            <a:off x="723900" y="415016"/>
            <a:ext cx="13811250" cy="47625"/>
          </a:xfrm>
          <a:prstGeom prst="rect">
            <a:avLst/>
          </a:prstGeom>
          <a:noFill/>
          <a:ln>
            <a:noFill/>
          </a:ln>
        </p:spPr>
      </p:pic>
      <p:sp>
        <p:nvSpPr>
          <p:cNvPr id="82" name="Google Shape;82;g2533c5dba59_0_26"/>
          <p:cNvSpPr/>
          <p:nvPr/>
        </p:nvSpPr>
        <p:spPr>
          <a:xfrm>
            <a:off x="685800" y="634091"/>
            <a:ext cx="5959800" cy="266700"/>
          </a:xfrm>
          <a:prstGeom prst="rect">
            <a:avLst/>
          </a:prstGeom>
          <a:noFill/>
          <a:ln>
            <a:noFill/>
          </a:ln>
        </p:spPr>
        <p:txBody>
          <a:bodyPr anchorCtr="0" anchor="ctr" bIns="0" lIns="0" spcFirstLastPara="1" rIns="0" wrap="square" tIns="0">
            <a:noAutofit/>
          </a:bodyPr>
          <a:lstStyle/>
          <a:p>
            <a:pPr indent="0" lvl="0" marL="0" marR="0" rtl="0" algn="l">
              <a:lnSpc>
                <a:spcPct val="120833"/>
              </a:lnSpc>
              <a:spcBef>
                <a:spcPts val="0"/>
              </a:spcBef>
              <a:spcAft>
                <a:spcPts val="0"/>
              </a:spcAft>
              <a:buClr>
                <a:schemeClr val="dk1"/>
              </a:buClr>
              <a:buSzPts val="1100"/>
              <a:buFont typeface="Arial"/>
              <a:buNone/>
            </a:pPr>
            <a:r>
              <a:rPr b="0" i="0" lang="en-US" sz="1800" u="none" cap="none" strike="noStrike">
                <a:solidFill>
                  <a:srgbClr val="1B2487"/>
                </a:solidFill>
                <a:latin typeface="Rubik"/>
                <a:ea typeface="Rubik"/>
                <a:cs typeface="Rubik"/>
                <a:sym typeface="Rubik"/>
              </a:rPr>
              <a:t>Arquitectura TI y Patrones de diseño de Sistemas.</a:t>
            </a:r>
            <a:endParaRPr b="0" i="0" sz="1800" u="none" cap="none" strike="noStrike">
              <a:solidFill>
                <a:srgbClr val="1B2487"/>
              </a:solidFill>
              <a:latin typeface="Rubik"/>
              <a:ea typeface="Rubik"/>
              <a:cs typeface="Rubik"/>
              <a:sym typeface="Rubik"/>
            </a:endParaRPr>
          </a:p>
        </p:txBody>
      </p:sp>
      <p:sp>
        <p:nvSpPr>
          <p:cNvPr id="83" name="Google Shape;83;g2533c5dba59_0_26"/>
          <p:cNvSpPr/>
          <p:nvPr/>
        </p:nvSpPr>
        <p:spPr>
          <a:xfrm>
            <a:off x="13706475" y="634091"/>
            <a:ext cx="762000" cy="266700"/>
          </a:xfrm>
          <a:prstGeom prst="rect">
            <a:avLst/>
          </a:prstGeom>
          <a:noFill/>
          <a:ln>
            <a:noFill/>
          </a:ln>
        </p:spPr>
        <p:txBody>
          <a:bodyPr anchorCtr="0" anchor="ctr" bIns="0" lIns="0" spcFirstLastPara="1" rIns="0" wrap="square" tIns="0">
            <a:noAutofit/>
          </a:bodyPr>
          <a:lstStyle/>
          <a:p>
            <a:pPr indent="0" lvl="0" marL="0" marR="0" rtl="0" algn="r">
              <a:lnSpc>
                <a:spcPct val="120833"/>
              </a:lnSpc>
              <a:spcBef>
                <a:spcPts val="0"/>
              </a:spcBef>
              <a:spcAft>
                <a:spcPts val="0"/>
              </a:spcAft>
              <a:buClr>
                <a:srgbClr val="1B2487"/>
              </a:buClr>
              <a:buSzPts val="1800"/>
              <a:buFont typeface="Rubik Light"/>
              <a:buNone/>
            </a:pPr>
            <a:r>
              <a:rPr b="0" i="0" lang="en-US" sz="1800" u="none" cap="none" strike="noStrike">
                <a:solidFill>
                  <a:srgbClr val="1B2487"/>
                </a:solidFill>
                <a:latin typeface="Rubik Light"/>
                <a:ea typeface="Rubik Light"/>
                <a:cs typeface="Rubik Light"/>
                <a:sym typeface="Rubik Light"/>
              </a:rPr>
              <a:t>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pic>
        <p:nvPicPr>
          <p:cNvPr descr="preencoded.png" id="89" name="Google Shape;89;g2533c5dba59_0_102"/>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90" name="Google Shape;90;g2533c5dba59_0_102"/>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91" name="Google Shape;91;g2533c5dba59_0_102"/>
          <p:cNvPicPr preferRelativeResize="0"/>
          <p:nvPr/>
        </p:nvPicPr>
        <p:blipFill rotWithShape="1">
          <a:blip r:embed="rId5">
            <a:alphaModFix/>
          </a:blip>
          <a:srcRect b="0" l="0" r="0" t="0"/>
          <a:stretch/>
        </p:blipFill>
        <p:spPr>
          <a:xfrm>
            <a:off x="8388730" y="8908293"/>
            <a:ext cx="518450" cy="518452"/>
          </a:xfrm>
          <a:prstGeom prst="rect">
            <a:avLst/>
          </a:prstGeom>
          <a:noFill/>
          <a:ln>
            <a:noFill/>
          </a:ln>
        </p:spPr>
      </p:pic>
      <p:pic>
        <p:nvPicPr>
          <p:cNvPr descr="preencoded.png" id="92" name="Google Shape;92;g2533c5dba59_0_102"/>
          <p:cNvPicPr preferRelativeResize="0"/>
          <p:nvPr/>
        </p:nvPicPr>
        <p:blipFill rotWithShape="1">
          <a:blip r:embed="rId6">
            <a:alphaModFix/>
          </a:blip>
          <a:srcRect b="0" l="0" r="0" t="0"/>
          <a:stretch/>
        </p:blipFill>
        <p:spPr>
          <a:xfrm>
            <a:off x="7772172" y="8908293"/>
            <a:ext cx="518450" cy="518452"/>
          </a:xfrm>
          <a:prstGeom prst="rect">
            <a:avLst/>
          </a:prstGeom>
          <a:noFill/>
          <a:ln>
            <a:noFill/>
          </a:ln>
        </p:spPr>
      </p:pic>
      <p:pic>
        <p:nvPicPr>
          <p:cNvPr descr="preencoded.png" id="93" name="Google Shape;93;g2533c5dba59_0_102"/>
          <p:cNvPicPr preferRelativeResize="0"/>
          <p:nvPr/>
        </p:nvPicPr>
        <p:blipFill rotWithShape="1">
          <a:blip r:embed="rId7">
            <a:alphaModFix/>
          </a:blip>
          <a:srcRect b="0" l="0" r="0" t="0"/>
          <a:stretch/>
        </p:blipFill>
        <p:spPr>
          <a:xfrm>
            <a:off x="7155633" y="8908293"/>
            <a:ext cx="518450" cy="518452"/>
          </a:xfrm>
          <a:prstGeom prst="rect">
            <a:avLst/>
          </a:prstGeom>
          <a:noFill/>
          <a:ln>
            <a:noFill/>
          </a:ln>
        </p:spPr>
      </p:pic>
      <p:pic>
        <p:nvPicPr>
          <p:cNvPr descr="preencoded.png" id="94" name="Google Shape;94;g2533c5dba59_0_102"/>
          <p:cNvPicPr preferRelativeResize="0"/>
          <p:nvPr/>
        </p:nvPicPr>
        <p:blipFill rotWithShape="1">
          <a:blip r:embed="rId8">
            <a:alphaModFix/>
          </a:blip>
          <a:srcRect b="0" l="0" r="0" t="0"/>
          <a:stretch/>
        </p:blipFill>
        <p:spPr>
          <a:xfrm>
            <a:off x="614729" y="547688"/>
            <a:ext cx="14010544" cy="17818"/>
          </a:xfrm>
          <a:prstGeom prst="rect">
            <a:avLst/>
          </a:prstGeom>
          <a:noFill/>
          <a:ln>
            <a:noFill/>
          </a:ln>
        </p:spPr>
      </p:pic>
      <p:sp>
        <p:nvSpPr>
          <p:cNvPr id="95" name="Google Shape;95;g2533c5dba59_0_102"/>
          <p:cNvSpPr/>
          <p:nvPr/>
        </p:nvSpPr>
        <p:spPr>
          <a:xfrm>
            <a:off x="6931800" y="3989738"/>
            <a:ext cx="7491000" cy="2982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Los servicios de pago manejan transacciones entre clientes y empresas. La integración de un servicio de pago confiable es crucial para el comercio electrónico y las plataformas basadas en suscripción. Los proveedores de servicios de pago populares incluyen Stripe, PayPal y Square. Estos servicios suelen proporcionar API para facilitar transacciones seguras y administrar pagos recurrentes, reembolsos, entre otros.</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900" u="none" cap="none" strike="noStrike">
              <a:solidFill>
                <a:srgbClr val="000000"/>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900" u="none" cap="none" strike="noStrike">
              <a:solidFill>
                <a:srgbClr val="000000"/>
              </a:solidFill>
              <a:latin typeface="Rubik"/>
              <a:ea typeface="Rubik"/>
              <a:cs typeface="Rubik"/>
              <a:sym typeface="Rubik"/>
            </a:endParaRPr>
          </a:p>
        </p:txBody>
      </p:sp>
      <p:sp>
        <p:nvSpPr>
          <p:cNvPr id="96" name="Google Shape;96;g2533c5dba59_0_102"/>
          <p:cNvSpPr/>
          <p:nvPr/>
        </p:nvSpPr>
        <p:spPr>
          <a:xfrm>
            <a:off x="600075" y="612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97" name="Google Shape;97;g2533c5dba59_0_102"/>
          <p:cNvSpPr/>
          <p:nvPr/>
        </p:nvSpPr>
        <p:spPr>
          <a:xfrm>
            <a:off x="13199250" y="612444"/>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98" name="Google Shape;98;g2533c5dba59_0_102"/>
          <p:cNvSpPr/>
          <p:nvPr/>
        </p:nvSpPr>
        <p:spPr>
          <a:xfrm>
            <a:off x="6931800" y="3006138"/>
            <a:ext cx="4171500" cy="930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lang="en-US" sz="2700">
                <a:solidFill>
                  <a:srgbClr val="0473FF"/>
                </a:solidFill>
                <a:latin typeface="Rubik"/>
                <a:ea typeface="Rubik"/>
                <a:cs typeface="Rubik"/>
                <a:sym typeface="Rubik"/>
              </a:rPr>
              <a:t>5.1: Servicio de pago</a:t>
            </a:r>
            <a:endParaRPr b="0" i="0" sz="2700" u="none" cap="none" strike="noStrike">
              <a:solidFill>
                <a:srgbClr val="0473FF"/>
              </a:solidFill>
              <a:latin typeface="Rubik"/>
              <a:ea typeface="Rubik"/>
              <a:cs typeface="Rubik"/>
              <a:sym typeface="Rubik"/>
            </a:endParaRPr>
          </a:p>
        </p:txBody>
      </p:sp>
      <p:sp>
        <p:nvSpPr>
          <p:cNvPr id="99" name="Google Shape;99;g2533c5dba59_0_102"/>
          <p:cNvSpPr/>
          <p:nvPr/>
        </p:nvSpPr>
        <p:spPr>
          <a:xfrm>
            <a:off x="425175" y="3543600"/>
            <a:ext cx="5187900" cy="2437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4800">
                <a:solidFill>
                  <a:schemeClr val="lt1"/>
                </a:solidFill>
                <a:latin typeface="Rubik SemiBold"/>
                <a:ea typeface="Rubik SemiBold"/>
                <a:cs typeface="Rubik SemiBold"/>
                <a:sym typeface="Rubik SemiBold"/>
              </a:rPr>
              <a:t>5.1: Servicio de pago</a:t>
            </a:r>
            <a:endParaRPr b="1" sz="48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48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sz="48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48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4800" u="none" cap="none" strike="noStrike">
              <a:solidFill>
                <a:schemeClr val="lt1"/>
              </a:solidFill>
              <a:latin typeface="Rubik SemiBold"/>
              <a:ea typeface="Rubik SemiBold"/>
              <a:cs typeface="Rubik SemiBold"/>
              <a:sym typeface="Rubik SemiBold"/>
            </a:endParaRPr>
          </a:p>
        </p:txBody>
      </p:sp>
      <p:pic>
        <p:nvPicPr>
          <p:cNvPr descr="preencoded.png" id="100" name="Google Shape;100;g2533c5dba59_0_102"/>
          <p:cNvPicPr preferRelativeResize="0"/>
          <p:nvPr/>
        </p:nvPicPr>
        <p:blipFill rotWithShape="1">
          <a:blip r:embed="rId9">
            <a:alphaModFix/>
          </a:blip>
          <a:srcRect b="0" l="0" r="0" t="0"/>
          <a:stretch/>
        </p:blipFill>
        <p:spPr>
          <a:xfrm>
            <a:off x="983444" y="8361243"/>
            <a:ext cx="924981" cy="930307"/>
          </a:xfrm>
          <a:prstGeom prst="rect">
            <a:avLst/>
          </a:prstGeom>
          <a:noFill/>
          <a:ln>
            <a:noFill/>
          </a:ln>
        </p:spPr>
      </p:pic>
      <p:pic>
        <p:nvPicPr>
          <p:cNvPr descr="preencoded.png" id="101" name="Google Shape;101;g2533c5dba59_0_102"/>
          <p:cNvPicPr preferRelativeResize="0"/>
          <p:nvPr/>
        </p:nvPicPr>
        <p:blipFill rotWithShape="1">
          <a:blip r:embed="rId10">
            <a:alphaModFix/>
          </a:blip>
          <a:srcRect b="0" l="0" r="0" t="0"/>
          <a:stretch/>
        </p:blipFill>
        <p:spPr>
          <a:xfrm>
            <a:off x="300925" y="7590150"/>
            <a:ext cx="1427519" cy="1439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 name="Shape 106"/>
        <p:cNvGrpSpPr/>
        <p:nvPr/>
      </p:nvGrpSpPr>
      <p:grpSpPr>
        <a:xfrm>
          <a:off x="0" y="0"/>
          <a:ext cx="0" cy="0"/>
          <a:chOff x="0" y="0"/>
          <a:chExt cx="0" cy="0"/>
        </a:xfrm>
      </p:grpSpPr>
      <p:pic>
        <p:nvPicPr>
          <p:cNvPr descr="preencoded.png" id="107" name="Google Shape;107;g2533c5dba59_0_125"/>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108" name="Google Shape;108;g2533c5dba59_0_125"/>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109" name="Google Shape;109;g2533c5dba59_0_125"/>
          <p:cNvPicPr preferRelativeResize="0"/>
          <p:nvPr/>
        </p:nvPicPr>
        <p:blipFill rotWithShape="1">
          <a:blip r:embed="rId5">
            <a:alphaModFix/>
          </a:blip>
          <a:srcRect b="0" l="0" r="0" t="0"/>
          <a:stretch/>
        </p:blipFill>
        <p:spPr>
          <a:xfrm>
            <a:off x="3826253" y="1469707"/>
            <a:ext cx="1057276" cy="1057276"/>
          </a:xfrm>
          <a:prstGeom prst="rect">
            <a:avLst/>
          </a:prstGeom>
          <a:noFill/>
          <a:ln>
            <a:noFill/>
          </a:ln>
        </p:spPr>
      </p:pic>
      <p:pic>
        <p:nvPicPr>
          <p:cNvPr descr="preencoded.png" id="110" name="Google Shape;110;g2533c5dba59_0_125"/>
          <p:cNvPicPr preferRelativeResize="0"/>
          <p:nvPr/>
        </p:nvPicPr>
        <p:blipFill rotWithShape="1">
          <a:blip r:embed="rId6">
            <a:alphaModFix/>
          </a:blip>
          <a:srcRect b="0" l="0" r="0" t="0"/>
          <a:stretch/>
        </p:blipFill>
        <p:spPr>
          <a:xfrm>
            <a:off x="14408530" y="8908293"/>
            <a:ext cx="518450" cy="518452"/>
          </a:xfrm>
          <a:prstGeom prst="rect">
            <a:avLst/>
          </a:prstGeom>
          <a:noFill/>
          <a:ln>
            <a:noFill/>
          </a:ln>
        </p:spPr>
      </p:pic>
      <p:pic>
        <p:nvPicPr>
          <p:cNvPr descr="preencoded.png" id="111" name="Google Shape;111;g2533c5dba59_0_125"/>
          <p:cNvPicPr preferRelativeResize="0"/>
          <p:nvPr/>
        </p:nvPicPr>
        <p:blipFill rotWithShape="1">
          <a:blip r:embed="rId7">
            <a:alphaModFix/>
          </a:blip>
          <a:srcRect b="0" l="0" r="0" t="0"/>
          <a:stretch/>
        </p:blipFill>
        <p:spPr>
          <a:xfrm>
            <a:off x="13791972" y="8908293"/>
            <a:ext cx="518450" cy="518452"/>
          </a:xfrm>
          <a:prstGeom prst="rect">
            <a:avLst/>
          </a:prstGeom>
          <a:noFill/>
          <a:ln>
            <a:noFill/>
          </a:ln>
        </p:spPr>
      </p:pic>
      <p:pic>
        <p:nvPicPr>
          <p:cNvPr descr="preencoded.png" id="112" name="Google Shape;112;g2533c5dba59_0_125"/>
          <p:cNvPicPr preferRelativeResize="0"/>
          <p:nvPr/>
        </p:nvPicPr>
        <p:blipFill rotWithShape="1">
          <a:blip r:embed="rId8">
            <a:alphaModFix/>
          </a:blip>
          <a:srcRect b="0" l="0" r="0" t="0"/>
          <a:stretch/>
        </p:blipFill>
        <p:spPr>
          <a:xfrm>
            <a:off x="13175433" y="8908293"/>
            <a:ext cx="518450" cy="518452"/>
          </a:xfrm>
          <a:prstGeom prst="rect">
            <a:avLst/>
          </a:prstGeom>
          <a:noFill/>
          <a:ln>
            <a:noFill/>
          </a:ln>
        </p:spPr>
      </p:pic>
      <p:pic>
        <p:nvPicPr>
          <p:cNvPr descr="preencoded.png" id="113" name="Google Shape;113;g2533c5dba59_0_125"/>
          <p:cNvPicPr preferRelativeResize="0"/>
          <p:nvPr/>
        </p:nvPicPr>
        <p:blipFill rotWithShape="1">
          <a:blip r:embed="rId9">
            <a:alphaModFix/>
          </a:blip>
          <a:srcRect b="0" l="0" r="0" t="0"/>
          <a:stretch/>
        </p:blipFill>
        <p:spPr>
          <a:xfrm>
            <a:off x="614729" y="319088"/>
            <a:ext cx="14010544" cy="17818"/>
          </a:xfrm>
          <a:prstGeom prst="rect">
            <a:avLst/>
          </a:prstGeom>
          <a:noFill/>
          <a:ln>
            <a:noFill/>
          </a:ln>
        </p:spPr>
      </p:pic>
      <p:sp>
        <p:nvSpPr>
          <p:cNvPr id="114" name="Google Shape;114;g2533c5dba59_0_125"/>
          <p:cNvSpPr/>
          <p:nvPr/>
        </p:nvSpPr>
        <p:spPr>
          <a:xfrm>
            <a:off x="6736075" y="2398200"/>
            <a:ext cx="7491000" cy="4728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2100">
                <a:latin typeface="Rubik"/>
                <a:ea typeface="Rubik"/>
                <a:cs typeface="Rubik"/>
                <a:sym typeface="Rubik"/>
              </a:rPr>
              <a:t>Los servicios analíticos permiten la recopilación, el procesamiento y la visualización de datos para ayudar a las empresas a tomar decisiones informadas. Estos servicios pueden rastrear el comportamiento del usuario, monitorear el rendimiento del sistema y analizar tendencias. Los</a:t>
            </a:r>
            <a:endParaRPr sz="21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2100">
                <a:latin typeface="Rubik"/>
                <a:ea typeface="Rubik"/>
                <a:cs typeface="Rubik"/>
                <a:sym typeface="Rubik"/>
              </a:rPr>
              <a:t>proveedores de servicios analíticos estándar incluyen Google Analytics, Mixpanel y Amplitude. La integración de servicios analíticos en un sistema puede ayudar a las empresas a optimizar sus ofertas y mejorar la experiencia</a:t>
            </a:r>
            <a:endParaRPr sz="21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rPr lang="en-US" sz="2100">
                <a:latin typeface="Rubik"/>
                <a:ea typeface="Rubik"/>
                <a:cs typeface="Rubik"/>
                <a:sym typeface="Rubik"/>
              </a:rPr>
              <a:t>del usuario.</a:t>
            </a:r>
            <a:endParaRPr sz="2100">
              <a:latin typeface="Rubik"/>
              <a:ea typeface="Rubik"/>
              <a:cs typeface="Rubik"/>
              <a:sym typeface="Rubik"/>
            </a:endParaRPr>
          </a:p>
        </p:txBody>
      </p:sp>
      <p:sp>
        <p:nvSpPr>
          <p:cNvPr id="115" name="Google Shape;115;g2533c5dba59_0_125"/>
          <p:cNvSpPr/>
          <p:nvPr/>
        </p:nvSpPr>
        <p:spPr>
          <a:xfrm>
            <a:off x="600075" y="3838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116" name="Google Shape;116;g2533c5dba59_0_125"/>
          <p:cNvSpPr/>
          <p:nvPr/>
        </p:nvSpPr>
        <p:spPr>
          <a:xfrm>
            <a:off x="12925425" y="3838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117" name="Google Shape;117;g2533c5dba59_0_125"/>
          <p:cNvSpPr/>
          <p:nvPr/>
        </p:nvSpPr>
        <p:spPr>
          <a:xfrm>
            <a:off x="600075" y="4444550"/>
            <a:ext cx="5157300" cy="663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2900">
                <a:solidFill>
                  <a:schemeClr val="lt1"/>
                </a:solidFill>
                <a:latin typeface="Rubik SemiBold"/>
                <a:ea typeface="Rubik SemiBold"/>
                <a:cs typeface="Rubik SemiBold"/>
                <a:sym typeface="Rubik SemiBold"/>
              </a:rPr>
              <a:t>5.2: Servicio analítico</a:t>
            </a:r>
            <a:endParaRPr b="1" i="0" sz="29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3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3300" u="none" cap="none" strike="noStrike">
              <a:solidFill>
                <a:schemeClr val="lt1"/>
              </a:solidFill>
              <a:latin typeface="Rubik SemiBold"/>
              <a:ea typeface="Rubik SemiBold"/>
              <a:cs typeface="Rubik SemiBold"/>
              <a:sym typeface="Rubik SemiBold"/>
            </a:endParaRPr>
          </a:p>
        </p:txBody>
      </p:sp>
      <p:pic>
        <p:nvPicPr>
          <p:cNvPr descr="preencoded.png" id="118" name="Google Shape;118;g2533c5dba59_0_125"/>
          <p:cNvPicPr preferRelativeResize="0"/>
          <p:nvPr/>
        </p:nvPicPr>
        <p:blipFill rotWithShape="1">
          <a:blip r:embed="rId10">
            <a:alphaModFix/>
          </a:blip>
          <a:srcRect b="0" l="0" r="0" t="0"/>
          <a:stretch/>
        </p:blipFill>
        <p:spPr>
          <a:xfrm>
            <a:off x="983444" y="8361243"/>
            <a:ext cx="924981" cy="930307"/>
          </a:xfrm>
          <a:prstGeom prst="rect">
            <a:avLst/>
          </a:prstGeom>
          <a:noFill/>
          <a:ln>
            <a:noFill/>
          </a:ln>
        </p:spPr>
      </p:pic>
      <p:pic>
        <p:nvPicPr>
          <p:cNvPr descr="preencoded.png" id="119" name="Google Shape;119;g2533c5dba59_0_125"/>
          <p:cNvPicPr preferRelativeResize="0"/>
          <p:nvPr/>
        </p:nvPicPr>
        <p:blipFill rotWithShape="1">
          <a:blip r:embed="rId11">
            <a:alphaModFix/>
          </a:blip>
          <a:srcRect b="0" l="0" r="0" t="0"/>
          <a:stretch/>
        </p:blipFill>
        <p:spPr>
          <a:xfrm>
            <a:off x="300925" y="7590150"/>
            <a:ext cx="1427519" cy="1439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 name="Shape 124"/>
        <p:cNvGrpSpPr/>
        <p:nvPr/>
      </p:nvGrpSpPr>
      <p:grpSpPr>
        <a:xfrm>
          <a:off x="0" y="0"/>
          <a:ext cx="0" cy="0"/>
          <a:chOff x="0" y="0"/>
          <a:chExt cx="0" cy="0"/>
        </a:xfrm>
      </p:grpSpPr>
      <p:pic>
        <p:nvPicPr>
          <p:cNvPr descr="preencoded.png" id="125" name="Google Shape;125;g256ce3db73c_0_24"/>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126" name="Google Shape;126;g256ce3db73c_0_24"/>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127" name="Google Shape;127;g256ce3db73c_0_24"/>
          <p:cNvPicPr preferRelativeResize="0"/>
          <p:nvPr/>
        </p:nvPicPr>
        <p:blipFill rotWithShape="1">
          <a:blip r:embed="rId5">
            <a:alphaModFix/>
          </a:blip>
          <a:srcRect b="0" l="0" r="0" t="0"/>
          <a:stretch/>
        </p:blipFill>
        <p:spPr>
          <a:xfrm>
            <a:off x="8388730" y="8908293"/>
            <a:ext cx="518450" cy="518452"/>
          </a:xfrm>
          <a:prstGeom prst="rect">
            <a:avLst/>
          </a:prstGeom>
          <a:noFill/>
          <a:ln>
            <a:noFill/>
          </a:ln>
        </p:spPr>
      </p:pic>
      <p:pic>
        <p:nvPicPr>
          <p:cNvPr descr="preencoded.png" id="128" name="Google Shape;128;g256ce3db73c_0_24"/>
          <p:cNvPicPr preferRelativeResize="0"/>
          <p:nvPr/>
        </p:nvPicPr>
        <p:blipFill rotWithShape="1">
          <a:blip r:embed="rId6">
            <a:alphaModFix/>
          </a:blip>
          <a:srcRect b="0" l="0" r="0" t="0"/>
          <a:stretch/>
        </p:blipFill>
        <p:spPr>
          <a:xfrm>
            <a:off x="7772172" y="8908293"/>
            <a:ext cx="518450" cy="518452"/>
          </a:xfrm>
          <a:prstGeom prst="rect">
            <a:avLst/>
          </a:prstGeom>
          <a:noFill/>
          <a:ln>
            <a:noFill/>
          </a:ln>
        </p:spPr>
      </p:pic>
      <p:pic>
        <p:nvPicPr>
          <p:cNvPr descr="preencoded.png" id="129" name="Google Shape;129;g256ce3db73c_0_24"/>
          <p:cNvPicPr preferRelativeResize="0"/>
          <p:nvPr/>
        </p:nvPicPr>
        <p:blipFill rotWithShape="1">
          <a:blip r:embed="rId7">
            <a:alphaModFix/>
          </a:blip>
          <a:srcRect b="0" l="0" r="0" t="0"/>
          <a:stretch/>
        </p:blipFill>
        <p:spPr>
          <a:xfrm>
            <a:off x="7155633" y="8908293"/>
            <a:ext cx="518450" cy="518452"/>
          </a:xfrm>
          <a:prstGeom prst="rect">
            <a:avLst/>
          </a:prstGeom>
          <a:noFill/>
          <a:ln>
            <a:noFill/>
          </a:ln>
        </p:spPr>
      </p:pic>
      <p:pic>
        <p:nvPicPr>
          <p:cNvPr descr="preencoded.png" id="130" name="Google Shape;130;g256ce3db73c_0_24"/>
          <p:cNvPicPr preferRelativeResize="0"/>
          <p:nvPr/>
        </p:nvPicPr>
        <p:blipFill rotWithShape="1">
          <a:blip r:embed="rId8">
            <a:alphaModFix/>
          </a:blip>
          <a:srcRect b="0" l="0" r="0" t="0"/>
          <a:stretch/>
        </p:blipFill>
        <p:spPr>
          <a:xfrm>
            <a:off x="614729" y="547688"/>
            <a:ext cx="14010544" cy="17818"/>
          </a:xfrm>
          <a:prstGeom prst="rect">
            <a:avLst/>
          </a:prstGeom>
          <a:noFill/>
          <a:ln>
            <a:noFill/>
          </a:ln>
        </p:spPr>
      </p:pic>
      <p:sp>
        <p:nvSpPr>
          <p:cNvPr id="131" name="Google Shape;131;g256ce3db73c_0_24"/>
          <p:cNvSpPr/>
          <p:nvPr/>
        </p:nvSpPr>
        <p:spPr>
          <a:xfrm>
            <a:off x="6906825" y="3391450"/>
            <a:ext cx="7549800" cy="3102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Los servicios de notificación mantienen a los usuarios informados sobre actualizaciones, alertas e información importante. Estos servicios pueden entregar notificaciones a través de varios canales, como correo electrónico, SMS y notificaciones automáticas. Los ejemplos de proveedores de servicios de notificación incluyen Firebase Cloud Messaging (FCM), Amazon Simple Notification Service (SNS) y Twilio.</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900" u="none" cap="none" strike="noStrike">
              <a:solidFill>
                <a:srgbClr val="000000"/>
              </a:solidFill>
              <a:latin typeface="Rubik"/>
              <a:ea typeface="Rubik"/>
              <a:cs typeface="Rubik"/>
              <a:sym typeface="Rubik"/>
            </a:endParaRPr>
          </a:p>
        </p:txBody>
      </p:sp>
      <p:sp>
        <p:nvSpPr>
          <p:cNvPr id="132" name="Google Shape;132;g256ce3db73c_0_24"/>
          <p:cNvSpPr/>
          <p:nvPr/>
        </p:nvSpPr>
        <p:spPr>
          <a:xfrm>
            <a:off x="600075" y="612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133" name="Google Shape;133;g256ce3db73c_0_24"/>
          <p:cNvSpPr/>
          <p:nvPr/>
        </p:nvSpPr>
        <p:spPr>
          <a:xfrm>
            <a:off x="12925425" y="612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sp>
        <p:nvSpPr>
          <p:cNvPr id="134" name="Google Shape;134;g256ce3db73c_0_24"/>
          <p:cNvSpPr/>
          <p:nvPr/>
        </p:nvSpPr>
        <p:spPr>
          <a:xfrm>
            <a:off x="425175" y="4527550"/>
            <a:ext cx="5187900" cy="8304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4800">
                <a:solidFill>
                  <a:schemeClr val="lt1"/>
                </a:solidFill>
                <a:latin typeface="Rubik SemiBold"/>
                <a:ea typeface="Rubik SemiBold"/>
                <a:cs typeface="Rubik SemiBold"/>
                <a:sym typeface="Rubik SemiBold"/>
              </a:rPr>
              <a:t>5.3: Notificación</a:t>
            </a:r>
            <a:endParaRPr b="1" i="0" sz="48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48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4800" u="none" cap="none" strike="noStrike">
              <a:solidFill>
                <a:schemeClr val="lt1"/>
              </a:solidFill>
              <a:latin typeface="Rubik SemiBold"/>
              <a:ea typeface="Rubik SemiBold"/>
              <a:cs typeface="Rubik SemiBold"/>
              <a:sym typeface="Rubik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 name="Shape 139"/>
        <p:cNvGrpSpPr/>
        <p:nvPr/>
      </p:nvGrpSpPr>
      <p:grpSpPr>
        <a:xfrm>
          <a:off x="0" y="0"/>
          <a:ext cx="0" cy="0"/>
          <a:chOff x="0" y="0"/>
          <a:chExt cx="0" cy="0"/>
        </a:xfrm>
      </p:grpSpPr>
      <p:pic>
        <p:nvPicPr>
          <p:cNvPr descr="preencoded.png" id="140" name="Google Shape;140;g256ce3db73c_0_44"/>
          <p:cNvPicPr preferRelativeResize="0"/>
          <p:nvPr/>
        </p:nvPicPr>
        <p:blipFill rotWithShape="1">
          <a:blip r:embed="rId3">
            <a:alphaModFix/>
          </a:blip>
          <a:srcRect b="0" l="0" r="0" t="0"/>
          <a:stretch/>
        </p:blipFill>
        <p:spPr>
          <a:xfrm>
            <a:off x="0" y="0"/>
            <a:ext cx="6038248" cy="9525000"/>
          </a:xfrm>
          <a:prstGeom prst="rect">
            <a:avLst/>
          </a:prstGeom>
          <a:noFill/>
          <a:ln>
            <a:noFill/>
          </a:ln>
        </p:spPr>
      </p:pic>
      <p:pic>
        <p:nvPicPr>
          <p:cNvPr descr="preencoded.png" id="141" name="Google Shape;141;g256ce3db73c_0_44"/>
          <p:cNvPicPr preferRelativeResize="0"/>
          <p:nvPr/>
        </p:nvPicPr>
        <p:blipFill rotWithShape="1">
          <a:blip r:embed="rId4">
            <a:alphaModFix amt="50000"/>
          </a:blip>
          <a:srcRect b="0" l="0" r="0" t="0"/>
          <a:stretch/>
        </p:blipFill>
        <p:spPr>
          <a:xfrm>
            <a:off x="0" y="13711"/>
            <a:ext cx="6038248" cy="9525000"/>
          </a:xfrm>
          <a:prstGeom prst="rect">
            <a:avLst/>
          </a:prstGeom>
          <a:noFill/>
          <a:ln>
            <a:noFill/>
          </a:ln>
        </p:spPr>
      </p:pic>
      <p:pic>
        <p:nvPicPr>
          <p:cNvPr descr="preencoded.png" id="142" name="Google Shape;142;g256ce3db73c_0_44"/>
          <p:cNvPicPr preferRelativeResize="0"/>
          <p:nvPr/>
        </p:nvPicPr>
        <p:blipFill rotWithShape="1">
          <a:blip r:embed="rId5">
            <a:alphaModFix/>
          </a:blip>
          <a:srcRect b="0" l="0" r="0" t="0"/>
          <a:stretch/>
        </p:blipFill>
        <p:spPr>
          <a:xfrm>
            <a:off x="8388730" y="8908293"/>
            <a:ext cx="518450" cy="518452"/>
          </a:xfrm>
          <a:prstGeom prst="rect">
            <a:avLst/>
          </a:prstGeom>
          <a:noFill/>
          <a:ln>
            <a:noFill/>
          </a:ln>
        </p:spPr>
      </p:pic>
      <p:pic>
        <p:nvPicPr>
          <p:cNvPr descr="preencoded.png" id="143" name="Google Shape;143;g256ce3db73c_0_44"/>
          <p:cNvPicPr preferRelativeResize="0"/>
          <p:nvPr/>
        </p:nvPicPr>
        <p:blipFill rotWithShape="1">
          <a:blip r:embed="rId6">
            <a:alphaModFix/>
          </a:blip>
          <a:srcRect b="0" l="0" r="0" t="0"/>
          <a:stretch/>
        </p:blipFill>
        <p:spPr>
          <a:xfrm>
            <a:off x="7772172" y="8908293"/>
            <a:ext cx="518450" cy="518452"/>
          </a:xfrm>
          <a:prstGeom prst="rect">
            <a:avLst/>
          </a:prstGeom>
          <a:noFill/>
          <a:ln>
            <a:noFill/>
          </a:ln>
        </p:spPr>
      </p:pic>
      <p:pic>
        <p:nvPicPr>
          <p:cNvPr descr="preencoded.png" id="144" name="Google Shape;144;g256ce3db73c_0_44"/>
          <p:cNvPicPr preferRelativeResize="0"/>
          <p:nvPr/>
        </p:nvPicPr>
        <p:blipFill rotWithShape="1">
          <a:blip r:embed="rId7">
            <a:alphaModFix/>
          </a:blip>
          <a:srcRect b="0" l="0" r="0" t="0"/>
          <a:stretch/>
        </p:blipFill>
        <p:spPr>
          <a:xfrm>
            <a:off x="7155633" y="8908293"/>
            <a:ext cx="518450" cy="518452"/>
          </a:xfrm>
          <a:prstGeom prst="rect">
            <a:avLst/>
          </a:prstGeom>
          <a:noFill/>
          <a:ln>
            <a:noFill/>
          </a:ln>
        </p:spPr>
      </p:pic>
      <p:pic>
        <p:nvPicPr>
          <p:cNvPr descr="preencoded.png" id="145" name="Google Shape;145;g256ce3db73c_0_44"/>
          <p:cNvPicPr preferRelativeResize="0"/>
          <p:nvPr/>
        </p:nvPicPr>
        <p:blipFill rotWithShape="1">
          <a:blip r:embed="rId8">
            <a:alphaModFix/>
          </a:blip>
          <a:srcRect b="0" l="0" r="0" t="0"/>
          <a:stretch/>
        </p:blipFill>
        <p:spPr>
          <a:xfrm>
            <a:off x="614729" y="547688"/>
            <a:ext cx="14010544" cy="17818"/>
          </a:xfrm>
          <a:prstGeom prst="rect">
            <a:avLst/>
          </a:prstGeom>
          <a:noFill/>
          <a:ln>
            <a:noFill/>
          </a:ln>
        </p:spPr>
      </p:pic>
      <p:sp>
        <p:nvSpPr>
          <p:cNvPr id="146" name="Google Shape;146;g256ce3db73c_0_44"/>
          <p:cNvSpPr/>
          <p:nvPr/>
        </p:nvSpPr>
        <p:spPr>
          <a:xfrm>
            <a:off x="6883000" y="2945050"/>
            <a:ext cx="7663200" cy="39954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lang="en-US" sz="1900">
                <a:latin typeface="Rubik"/>
                <a:ea typeface="Rubik"/>
                <a:cs typeface="Rubik"/>
                <a:sym typeface="Rubik"/>
              </a:rPr>
              <a:t>La integración de un potente componente de búsqueda es esencial para los sistemas con grandes cantidades de datos o contenido. Un servicio de búsqueda debe proporcionar capacidades de búsqueda rápidas, relevantes y escalables. Elasticsearch, Apache Solr y Amazon CloudSearch son opciones populares para implementar la funcionalidad de búsqueda. Estos servicios suelen admitir la búsqueda de texto completo, la búsqueda por facetas y el filtrado, lo que permite a los usuarios encontrar la información que buscan de forma rápida y eficaz.</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900">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sz="1900">
              <a:latin typeface="Rubik"/>
              <a:ea typeface="Rubik"/>
              <a:cs typeface="Rubik"/>
              <a:sym typeface="Rubik"/>
            </a:endParaRPr>
          </a:p>
        </p:txBody>
      </p:sp>
      <p:sp>
        <p:nvSpPr>
          <p:cNvPr id="147" name="Google Shape;147;g256ce3db73c_0_44"/>
          <p:cNvSpPr/>
          <p:nvPr/>
        </p:nvSpPr>
        <p:spPr>
          <a:xfrm>
            <a:off x="600075" y="612450"/>
            <a:ext cx="5319600" cy="320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0" i="0" lang="en-US" sz="1800" u="none" cap="none" strike="noStrike">
                <a:solidFill>
                  <a:srgbClr val="FFFFFF"/>
                </a:solidFill>
                <a:latin typeface="Rubik"/>
                <a:ea typeface="Rubik"/>
                <a:cs typeface="Rubik"/>
                <a:sym typeface="Rubik"/>
              </a:rPr>
              <a:t>Arquitectura TI y Patrones de diseño de Sistemas.</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rgbClr val="FFFFFF"/>
              </a:solidFill>
              <a:latin typeface="Rubik"/>
              <a:ea typeface="Rubik"/>
              <a:cs typeface="Rubik"/>
              <a:sym typeface="Rubik"/>
            </a:endParaRPr>
          </a:p>
          <a:p>
            <a:pPr indent="0" lvl="0" marL="0" marR="0" rtl="0" algn="l">
              <a:lnSpc>
                <a:spcPct val="150000"/>
              </a:lnSpc>
              <a:spcBef>
                <a:spcPts val="0"/>
              </a:spcBef>
              <a:spcAft>
                <a:spcPts val="0"/>
              </a:spcAft>
              <a:buClr>
                <a:srgbClr val="FFFFFF"/>
              </a:buClr>
              <a:buSzPts val="1800"/>
              <a:buFont typeface="Rubik"/>
              <a:buNone/>
            </a:pPr>
            <a:r>
              <a:t/>
            </a:r>
            <a:endParaRPr b="0" i="0" sz="1800" u="none" cap="none" strike="noStrike">
              <a:solidFill>
                <a:srgbClr val="FFFFFF"/>
              </a:solidFill>
              <a:latin typeface="Rubik"/>
              <a:ea typeface="Rubik"/>
              <a:cs typeface="Rubik"/>
              <a:sym typeface="Rubik"/>
            </a:endParaRPr>
          </a:p>
        </p:txBody>
      </p:sp>
      <p:sp>
        <p:nvSpPr>
          <p:cNvPr id="148" name="Google Shape;148;g256ce3db73c_0_44"/>
          <p:cNvSpPr/>
          <p:nvPr/>
        </p:nvSpPr>
        <p:spPr>
          <a:xfrm>
            <a:off x="12925425" y="612456"/>
            <a:ext cx="1698600" cy="3207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002E66"/>
              </a:buClr>
              <a:buSzPts val="1800"/>
              <a:buFont typeface="Rubik"/>
              <a:buNone/>
            </a:pPr>
            <a:r>
              <a:rPr b="0" i="0" lang="en-US" sz="1800" u="none" cap="none" strike="noStrike">
                <a:solidFill>
                  <a:srgbClr val="002E66"/>
                </a:solidFill>
                <a:latin typeface="Rubik"/>
                <a:ea typeface="Rubik"/>
                <a:cs typeface="Rubik"/>
                <a:sym typeface="Rubik"/>
              </a:rPr>
              <a:t>2023</a:t>
            </a:r>
            <a:endParaRPr b="0" i="0" sz="1800" u="none" cap="none" strike="noStrike">
              <a:solidFill>
                <a:schemeClr val="dk1"/>
              </a:solidFill>
              <a:latin typeface="Calibri"/>
              <a:ea typeface="Calibri"/>
              <a:cs typeface="Calibri"/>
              <a:sym typeface="Calibri"/>
            </a:endParaRPr>
          </a:p>
        </p:txBody>
      </p:sp>
      <p:pic>
        <p:nvPicPr>
          <p:cNvPr descr="preencoded.png" id="149" name="Google Shape;149;g256ce3db73c_0_44"/>
          <p:cNvPicPr preferRelativeResize="0"/>
          <p:nvPr/>
        </p:nvPicPr>
        <p:blipFill rotWithShape="1">
          <a:blip r:embed="rId9">
            <a:alphaModFix/>
          </a:blip>
          <a:srcRect b="0" l="0" r="0" t="0"/>
          <a:stretch/>
        </p:blipFill>
        <p:spPr>
          <a:xfrm>
            <a:off x="983444" y="8361243"/>
            <a:ext cx="924981" cy="930307"/>
          </a:xfrm>
          <a:prstGeom prst="rect">
            <a:avLst/>
          </a:prstGeom>
          <a:noFill/>
          <a:ln>
            <a:noFill/>
          </a:ln>
        </p:spPr>
      </p:pic>
      <p:pic>
        <p:nvPicPr>
          <p:cNvPr descr="preencoded.png" id="150" name="Google Shape;150;g256ce3db73c_0_44"/>
          <p:cNvPicPr preferRelativeResize="0"/>
          <p:nvPr/>
        </p:nvPicPr>
        <p:blipFill rotWithShape="1">
          <a:blip r:embed="rId10">
            <a:alphaModFix/>
          </a:blip>
          <a:srcRect b="0" l="0" r="0" t="0"/>
          <a:stretch/>
        </p:blipFill>
        <p:spPr>
          <a:xfrm>
            <a:off x="300925" y="7590150"/>
            <a:ext cx="1427519" cy="1439951"/>
          </a:xfrm>
          <a:prstGeom prst="rect">
            <a:avLst/>
          </a:prstGeom>
          <a:noFill/>
          <a:ln>
            <a:noFill/>
          </a:ln>
        </p:spPr>
      </p:pic>
      <p:sp>
        <p:nvSpPr>
          <p:cNvPr id="151" name="Google Shape;151;g256ce3db73c_0_44"/>
          <p:cNvSpPr/>
          <p:nvPr/>
        </p:nvSpPr>
        <p:spPr>
          <a:xfrm>
            <a:off x="1151475" y="4527550"/>
            <a:ext cx="3601500" cy="8304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chemeClr val="dk1"/>
              </a:buClr>
              <a:buSzPts val="1100"/>
              <a:buFont typeface="Arial"/>
              <a:buNone/>
            </a:pPr>
            <a:r>
              <a:rPr b="1" lang="en-US" sz="4800">
                <a:solidFill>
                  <a:schemeClr val="lt1"/>
                </a:solidFill>
                <a:latin typeface="Rubik SemiBold"/>
                <a:ea typeface="Rubik SemiBold"/>
                <a:cs typeface="Rubik SemiBold"/>
                <a:sym typeface="Rubik SemiBold"/>
              </a:rPr>
              <a:t>5.4: Buscar</a:t>
            </a:r>
            <a:endParaRPr b="1" sz="4800">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4800" u="none" cap="none" strike="noStrike">
              <a:solidFill>
                <a:schemeClr val="lt1"/>
              </a:solidFill>
              <a:latin typeface="Rubik SemiBold"/>
              <a:ea typeface="Rubik SemiBold"/>
              <a:cs typeface="Rubik SemiBold"/>
              <a:sym typeface="Rubik SemiBold"/>
            </a:endParaRPr>
          </a:p>
          <a:p>
            <a:pPr indent="0" lvl="0" marL="0" marR="0" rtl="0" algn="l">
              <a:lnSpc>
                <a:spcPct val="120000"/>
              </a:lnSpc>
              <a:spcBef>
                <a:spcPts val="0"/>
              </a:spcBef>
              <a:spcAft>
                <a:spcPts val="0"/>
              </a:spcAft>
              <a:buClr>
                <a:schemeClr val="dk1"/>
              </a:buClr>
              <a:buSzPts val="1100"/>
              <a:buFont typeface="Arial"/>
              <a:buNone/>
            </a:pPr>
            <a:r>
              <a:t/>
            </a:r>
            <a:endParaRPr b="1" i="0" sz="4800" u="none" cap="none" strike="noStrike">
              <a:solidFill>
                <a:schemeClr val="lt1"/>
              </a:solidFill>
              <a:latin typeface="Rubik SemiBold"/>
              <a:ea typeface="Rubik SemiBold"/>
              <a:cs typeface="Rubik SemiBold"/>
              <a:sym typeface="Rubik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2023-05-22T21:27:07Z</dcterms:created>
  <dc:creator>PptxGenJS</dc:creator>
</cp:coreProperties>
</file>